
<file path=[Content_Types].xml><?xml version="1.0" encoding="utf-8"?>
<Types xmlns="http://schemas.openxmlformats.org/package/2006/content-types">
  <Default Extension="png" ContentType="image/png"/>
  <Default Extension="jpeg" ContentType="image/jpe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3"/>
    <p:sldId id="280" r:id="rId4"/>
    <p:sldId id="288" r:id="rId5"/>
    <p:sldId id="307" r:id="rId6"/>
    <p:sldId id="308" r:id="rId7"/>
    <p:sldId id="309" r:id="rId8"/>
    <p:sldId id="296" r:id="rId9"/>
    <p:sldId id="305" r:id="rId10"/>
    <p:sldId id="306" r:id="rId11"/>
    <p:sldId id="282" r:id="rId12"/>
    <p:sldId id="287" r:id="rId13"/>
    <p:sldId id="285" r:id="rId14"/>
    <p:sldId id="292" r:id="rId16"/>
    <p:sldId id="293" r:id="rId17"/>
    <p:sldId id="294" r:id="rId18"/>
    <p:sldId id="295" r:id="rId19"/>
    <p:sldId id="297" r:id="rId20"/>
    <p:sldId id="310" r:id="rId21"/>
    <p:sldId id="281" r:id="rId22"/>
    <p:sldId id="269" r:id="rId23"/>
    <p:sldId id="271" r:id="rId24"/>
    <p:sldId id="298" r:id="rId25"/>
    <p:sldId id="272" r:id="rId26"/>
    <p:sldId id="284" r:id="rId27"/>
    <p:sldId id="311" r:id="rId28"/>
    <p:sldId id="312" r:id="rId29"/>
    <p:sldId id="274" r:id="rId30"/>
    <p:sldId id="286" r:id="rId31"/>
    <p:sldId id="299" r:id="rId32"/>
    <p:sldId id="300" r:id="rId33"/>
    <p:sldId id="301" r:id="rId34"/>
    <p:sldId id="290" r:id="rId35"/>
    <p:sldId id="279" r:id="rId36"/>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1pPr>
    <a:lvl2pPr marL="0" marR="0" indent="4572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2pPr>
    <a:lvl3pPr marL="0" marR="0" indent="9144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3pPr>
    <a:lvl4pPr marL="0" marR="0" indent="13716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4pPr>
    <a:lvl5pPr marL="0" marR="0" indent="18288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5pPr>
    <a:lvl6pPr marL="0" marR="0" indent="22860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6pPr>
    <a:lvl7pPr marL="0" marR="0" indent="27432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7pPr>
    <a:lvl8pPr marL="0" marR="0" indent="32004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8pPr>
    <a:lvl9pPr marL="0" marR="0" indent="365760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FF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48" d="100"/>
          <a:sy n="48" d="100"/>
        </p:scale>
        <p:origin x="121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notesMaster" Target="notesMasters/notesMaster1.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p:txBody>
      </p:sp>
      <p:sp>
        <p:nvSpPr>
          <p:cNvPr id="92" name="Shape 92"/>
          <p:cNvSpPr>
            <a:spLocks noGrp="1"/>
          </p:cNvSpPr>
          <p:nvPr>
            <p:ph type="body" sz="quarter" idx="1"/>
          </p:nvPr>
        </p:nvSpPr>
        <p:spPr>
          <a:xfrm>
            <a:off x="914400" y="4343400"/>
            <a:ext cx="5029200" cy="4114800"/>
          </a:xfrm>
          <a:prstGeom prst="rect">
            <a:avLst/>
          </a:prstGeom>
        </p:spPr>
        <p:txBody>
          <a:bodyPr/>
          <a:lstStyle/>
          <a:p/>
        </p:txBody>
      </p:sp>
    </p:spTree>
  </p:cSld>
  <p:clrMap bg1="lt1" tx1="dk1" bg2="lt2" tx2="dk2" accent1="accent1" accent2="accent2" accent3="accent3" accent4="accent4" accent5="accent5" accent6="accent6" hlink="hlink" folHlink="folHlink"/>
  <p:notesStyle>
    <a:lvl1pPr defTabSz="457200" latinLnBrk="0">
      <a:defRPr sz="1200">
        <a:latin typeface="+mj-lt"/>
        <a:ea typeface="+mj-ea"/>
        <a:cs typeface="+mj-cs"/>
        <a:sym typeface="Calibri" panose="020F0502020204030204"/>
      </a:defRPr>
    </a:lvl1pPr>
    <a:lvl2pPr indent="228600" defTabSz="457200" latinLnBrk="0">
      <a:defRPr sz="1200">
        <a:latin typeface="+mj-lt"/>
        <a:ea typeface="+mj-ea"/>
        <a:cs typeface="+mj-cs"/>
        <a:sym typeface="Calibri" panose="020F0502020204030204"/>
      </a:defRPr>
    </a:lvl2pPr>
    <a:lvl3pPr indent="457200" defTabSz="457200" latinLnBrk="0">
      <a:defRPr sz="1200">
        <a:latin typeface="+mj-lt"/>
        <a:ea typeface="+mj-ea"/>
        <a:cs typeface="+mj-cs"/>
        <a:sym typeface="Calibri" panose="020F0502020204030204"/>
      </a:defRPr>
    </a:lvl3pPr>
    <a:lvl4pPr indent="685800" defTabSz="457200" latinLnBrk="0">
      <a:defRPr sz="1200">
        <a:latin typeface="+mj-lt"/>
        <a:ea typeface="+mj-ea"/>
        <a:cs typeface="+mj-cs"/>
        <a:sym typeface="Calibri" panose="020F0502020204030204"/>
      </a:defRPr>
    </a:lvl4pPr>
    <a:lvl5pPr indent="914400" defTabSz="457200" latinLnBrk="0">
      <a:defRPr sz="1200">
        <a:latin typeface="+mj-lt"/>
        <a:ea typeface="+mj-ea"/>
        <a:cs typeface="+mj-cs"/>
        <a:sym typeface="Calibri" panose="020F0502020204030204"/>
      </a:defRPr>
    </a:lvl5pPr>
    <a:lvl6pPr indent="1143000" defTabSz="457200" latinLnBrk="0">
      <a:defRPr sz="1200">
        <a:latin typeface="+mj-lt"/>
        <a:ea typeface="+mj-ea"/>
        <a:cs typeface="+mj-cs"/>
        <a:sym typeface="Calibri" panose="020F0502020204030204"/>
      </a:defRPr>
    </a:lvl6pPr>
    <a:lvl7pPr indent="1371600" defTabSz="457200" latinLnBrk="0">
      <a:defRPr sz="1200">
        <a:latin typeface="+mj-lt"/>
        <a:ea typeface="+mj-ea"/>
        <a:cs typeface="+mj-cs"/>
        <a:sym typeface="Calibri" panose="020F0502020204030204"/>
      </a:defRPr>
    </a:lvl7pPr>
    <a:lvl8pPr indent="1600200" defTabSz="457200" latinLnBrk="0">
      <a:defRPr sz="1200">
        <a:latin typeface="+mj-lt"/>
        <a:ea typeface="+mj-ea"/>
        <a:cs typeface="+mj-cs"/>
        <a:sym typeface="Calibri" panose="020F0502020204030204"/>
      </a:defRPr>
    </a:lvl8pPr>
    <a:lvl9pPr indent="1828800" defTabSz="457200" latinLnBrk="0">
      <a:defRPr sz="1200">
        <a:latin typeface="+mj-lt"/>
        <a:ea typeface="+mj-ea"/>
        <a:cs typeface="+mj-cs"/>
        <a:sym typeface="Calibri" panose="020F050202020403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endParaRPr lang="en-US" dirty="0" smtClean="0"/>
          </a:p>
          <a:p>
            <a:r>
              <a:rPr lang="en-US" dirty="0" smtClean="0"/>
              <a:t>RIGHTWARDS ARROW</a:t>
            </a:r>
            <a:endParaRPr lang="en-US" dirty="0" smtClean="0"/>
          </a:p>
          <a:p>
            <a:r>
              <a:rPr lang="en-US" dirty="0" smtClean="0"/>
              <a:t>Unicode: U+2192、UTF-8: E2 86 92</a:t>
            </a: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大標題文字"/>
          <p:cNvSpPr txBox="1">
            <a:spLocks noGrp="1"/>
          </p:cNvSpPr>
          <p:nvPr>
            <p:ph type="title" hasCustomPrompt="1"/>
          </p:nvPr>
        </p:nvSpPr>
        <p:spPr>
          <a:xfrm>
            <a:off x="685800" y="2130425"/>
            <a:ext cx="7772400" cy="1470025"/>
          </a:xfrm>
          <a:prstGeom prst="rect">
            <a:avLst/>
          </a:prstGeom>
        </p:spPr>
        <p:txBody>
          <a:bodyPr/>
          <a:lstStyle/>
          <a:p>
            <a:r>
              <a:t>大標題文字</a:t>
            </a:r>
          </a:p>
        </p:txBody>
      </p:sp>
      <p:sp>
        <p:nvSpPr>
          <p:cNvPr id="12" name="內文層級一…"/>
          <p:cNvSpPr txBox="1">
            <a:spLocks noGrp="1"/>
          </p:cNvSpPr>
          <p:nvPr>
            <p:ph type="body" sz="quarter" idx="1" hasCustomPrompt="1"/>
          </p:nvPr>
        </p:nvSpPr>
        <p:spPr>
          <a:xfrm>
            <a:off x="1371600" y="3886200"/>
            <a:ext cx="6400800" cy="17526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內文層級一</a:t>
            </a:r>
          </a:p>
          <a:p>
            <a:pPr lvl="1"/>
            <a:r>
              <a:t>內文層級二</a:t>
            </a:r>
          </a:p>
          <a:p>
            <a:pPr lvl="2"/>
            <a:r>
              <a:t>內文層級三</a:t>
            </a:r>
          </a:p>
          <a:p>
            <a:pPr lvl="3"/>
            <a:r>
              <a:t>內文層級四</a:t>
            </a:r>
          </a:p>
          <a:p>
            <a:pPr lvl="4"/>
            <a:r>
              <a:t>內文層級五</a:t>
            </a:r>
          </a:p>
        </p:txBody>
      </p:sp>
      <p:sp>
        <p:nvSpPr>
          <p:cNvPr id="13"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大標題文字"/>
          <p:cNvSpPr txBox="1">
            <a:spLocks noGrp="1"/>
          </p:cNvSpPr>
          <p:nvPr>
            <p:ph type="title" hasCustomPrompt="1"/>
          </p:nvPr>
        </p:nvSpPr>
        <p:spPr>
          <a:prstGeom prst="rect">
            <a:avLst/>
          </a:prstGeom>
        </p:spPr>
        <p:txBody>
          <a:bodyPr/>
          <a:lstStyle>
            <a:lvl1pPr>
              <a:defRPr>
                <a:latin typeface="微軟正黑體" panose="020B0604030504040204" pitchFamily="34" charset="-120"/>
                <a:ea typeface="微軟正黑體" panose="020B0604030504040204" pitchFamily="34" charset="-120"/>
              </a:defRPr>
            </a:lvl1pPr>
          </a:lstStyle>
          <a:p>
            <a:r>
              <a:t>大標題文字</a:t>
            </a:r>
          </a:p>
        </p:txBody>
      </p:sp>
      <p:sp>
        <p:nvSpPr>
          <p:cNvPr id="21" name="內文層級一…"/>
          <p:cNvSpPr txBox="1">
            <a:spLocks noGrp="1"/>
          </p:cNvSpPr>
          <p:nvPr>
            <p:ph type="body" idx="1" hasCustomPrompt="1"/>
          </p:nvPr>
        </p:nvSpPr>
        <p:spPr>
          <a:prstGeom prst="rect">
            <a:avLst/>
          </a:prstGeom>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r>
              <a:t>內文層級一</a:t>
            </a:r>
          </a:p>
          <a:p>
            <a:pPr lvl="1"/>
            <a:r>
              <a:t>內文層級二</a:t>
            </a:r>
          </a:p>
          <a:p>
            <a:pPr lvl="2"/>
            <a:r>
              <a:t>內文層級三</a:t>
            </a:r>
          </a:p>
          <a:p>
            <a:pPr lvl="3"/>
            <a:r>
              <a:t>內文層級四</a:t>
            </a:r>
          </a:p>
          <a:p>
            <a:pPr lvl="4"/>
            <a:r>
              <a:t>內文層級五</a:t>
            </a:r>
          </a:p>
        </p:txBody>
      </p:sp>
      <p:sp>
        <p:nvSpPr>
          <p:cNvPr id="22"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大標題文字"/>
          <p:cNvSpPr txBox="1">
            <a:spLocks noGrp="1"/>
          </p:cNvSpPr>
          <p:nvPr>
            <p:ph type="title" hasCustomPrompt="1"/>
          </p:nvPr>
        </p:nvSpPr>
        <p:spPr>
          <a:xfrm>
            <a:off x="722312" y="4406900"/>
            <a:ext cx="7772401" cy="1362075"/>
          </a:xfrm>
          <a:prstGeom prst="rect">
            <a:avLst/>
          </a:prstGeom>
        </p:spPr>
        <p:txBody>
          <a:bodyPr anchor="t"/>
          <a:lstStyle>
            <a:lvl1pPr algn="l">
              <a:defRPr sz="4000" cap="all"/>
            </a:lvl1pPr>
          </a:lstStyle>
          <a:p>
            <a:r>
              <a:t>大標題文字</a:t>
            </a:r>
          </a:p>
        </p:txBody>
      </p:sp>
      <p:sp>
        <p:nvSpPr>
          <p:cNvPr id="30" name="內文層級一…"/>
          <p:cNvSpPr txBox="1">
            <a:spLocks noGrp="1"/>
          </p:cNvSpPr>
          <p:nvPr>
            <p:ph type="body" sz="quarter" idx="1" hasCustomPrompt="1"/>
          </p:nvPr>
        </p:nvSpPr>
        <p:spPr>
          <a:xfrm>
            <a:off x="722312" y="2906713"/>
            <a:ext cx="7772401" cy="1500188"/>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內文層級一</a:t>
            </a:r>
          </a:p>
          <a:p>
            <a:pPr lvl="1"/>
            <a:r>
              <a:t>內文層級二</a:t>
            </a:r>
          </a:p>
          <a:p>
            <a:pPr lvl="2"/>
            <a:r>
              <a:t>內文層級三</a:t>
            </a:r>
          </a:p>
          <a:p>
            <a:pPr lvl="3"/>
            <a:r>
              <a:t>內文層級四</a:t>
            </a:r>
          </a:p>
          <a:p>
            <a:pPr lvl="4"/>
            <a:r>
              <a:t>內文層級五</a:t>
            </a:r>
          </a:p>
        </p:txBody>
      </p:sp>
      <p:sp>
        <p:nvSpPr>
          <p:cNvPr id="31"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大標題文字"/>
          <p:cNvSpPr txBox="1">
            <a:spLocks noGrp="1"/>
          </p:cNvSpPr>
          <p:nvPr>
            <p:ph type="title" hasCustomPrompt="1"/>
          </p:nvPr>
        </p:nvSpPr>
        <p:spPr>
          <a:prstGeom prst="rect">
            <a:avLst/>
          </a:prstGeom>
        </p:spPr>
        <p:txBody>
          <a:bodyPr/>
          <a:lstStyle/>
          <a:p>
            <a:r>
              <a:t>大標題文字</a:t>
            </a:r>
          </a:p>
        </p:txBody>
      </p:sp>
      <p:sp>
        <p:nvSpPr>
          <p:cNvPr id="39" name="內文層級一…"/>
          <p:cNvSpPr txBox="1">
            <a:spLocks noGrp="1"/>
          </p:cNvSpPr>
          <p:nvPr>
            <p:ph type="body" sz="half" idx="1" hasCustomPrompt="1"/>
          </p:nvPr>
        </p:nvSpPr>
        <p:spPr>
          <a:xfrm>
            <a:off x="457200" y="1600200"/>
            <a:ext cx="4038600" cy="4525963"/>
          </a:xfrm>
          <a:prstGeom prst="rect">
            <a:avLst/>
          </a:prstGeom>
        </p:spPr>
        <p:txBody>
          <a:bodyPr/>
          <a:lstStyle>
            <a:lvl1pPr>
              <a:spcBef>
                <a:spcPts val="600"/>
              </a:spcBef>
              <a:defRPr sz="2800"/>
            </a:lvl1pPr>
            <a:lvl2pPr marL="790575" indent="-333375">
              <a:spcBef>
                <a:spcPts val="600"/>
              </a:spcBef>
              <a:defRPr sz="2800"/>
            </a:lvl2pPr>
            <a:lvl3pPr marL="1234440" indent="-320040">
              <a:spcBef>
                <a:spcPts val="600"/>
              </a:spcBef>
              <a:defRPr sz="2800"/>
            </a:lvl3pPr>
            <a:lvl4pPr marL="1727200" indent="-355600">
              <a:spcBef>
                <a:spcPts val="600"/>
              </a:spcBef>
              <a:defRPr sz="2800"/>
            </a:lvl4pPr>
            <a:lvl5pPr marL="2184400" indent="-355600">
              <a:spcBef>
                <a:spcPts val="600"/>
              </a:spcBef>
              <a:defRPr sz="2800"/>
            </a:lvl5pPr>
          </a:lstStyle>
          <a:p>
            <a:r>
              <a:t>內文層級一</a:t>
            </a:r>
          </a:p>
          <a:p>
            <a:pPr lvl="1"/>
            <a:r>
              <a:t>內文層級二</a:t>
            </a:r>
          </a:p>
          <a:p>
            <a:pPr lvl="2"/>
            <a:r>
              <a:t>內文層級三</a:t>
            </a:r>
          </a:p>
          <a:p>
            <a:pPr lvl="3"/>
            <a:r>
              <a:t>內文層級四</a:t>
            </a:r>
          </a:p>
          <a:p>
            <a:pPr lvl="4"/>
            <a:r>
              <a:t>內文層級五</a:t>
            </a:r>
          </a:p>
        </p:txBody>
      </p:sp>
      <p:sp>
        <p:nvSpPr>
          <p:cNvPr id="40"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大標題文字"/>
          <p:cNvSpPr txBox="1">
            <a:spLocks noGrp="1"/>
          </p:cNvSpPr>
          <p:nvPr>
            <p:ph type="title" hasCustomPrompt="1"/>
          </p:nvPr>
        </p:nvSpPr>
        <p:spPr>
          <a:prstGeom prst="rect">
            <a:avLst/>
          </a:prstGeom>
        </p:spPr>
        <p:txBody>
          <a:bodyPr/>
          <a:lstStyle/>
          <a:p>
            <a:r>
              <a:t>大標題文字</a:t>
            </a:r>
          </a:p>
        </p:txBody>
      </p:sp>
      <p:sp>
        <p:nvSpPr>
          <p:cNvPr id="48" name="內文層級一…"/>
          <p:cNvSpPr txBox="1">
            <a:spLocks noGrp="1"/>
          </p:cNvSpPr>
          <p:nvPr>
            <p:ph type="body" sz="quarter" idx="1" hasCustomPrompt="1"/>
          </p:nvPr>
        </p:nvSpPr>
        <p:spPr>
          <a:xfrm>
            <a:off x="457200" y="1535112"/>
            <a:ext cx="4040188" cy="639763"/>
          </a:xfrm>
          <a:prstGeom prst="rect">
            <a:avLst/>
          </a:prstGeom>
        </p:spPr>
        <p:txBody>
          <a:bodyPr anchor="b"/>
          <a:lstStyle>
            <a:lvl1pPr marL="0" indent="0">
              <a:spcBef>
                <a:spcPts val="500"/>
              </a:spcBef>
              <a:buSzTx/>
              <a:buFontTx/>
              <a:buNone/>
              <a:defRPr sz="2400">
                <a:latin typeface="HanziPen TC Bold"/>
                <a:ea typeface="HanziPen TC Bold"/>
                <a:cs typeface="HanziPen TC Bold"/>
                <a:sym typeface="HanziPen TC Bold"/>
              </a:defRPr>
            </a:lvl1pPr>
            <a:lvl2pPr marL="0" indent="457200">
              <a:spcBef>
                <a:spcPts val="500"/>
              </a:spcBef>
              <a:buSzTx/>
              <a:buFontTx/>
              <a:buNone/>
              <a:defRPr sz="2400">
                <a:latin typeface="HanziPen TC Bold"/>
                <a:ea typeface="HanziPen TC Bold"/>
                <a:cs typeface="HanziPen TC Bold"/>
                <a:sym typeface="HanziPen TC Bold"/>
              </a:defRPr>
            </a:lvl2pPr>
            <a:lvl3pPr marL="0" indent="914400">
              <a:spcBef>
                <a:spcPts val="500"/>
              </a:spcBef>
              <a:buSzTx/>
              <a:buFontTx/>
              <a:buNone/>
              <a:defRPr sz="2400">
                <a:latin typeface="HanziPen TC Bold"/>
                <a:ea typeface="HanziPen TC Bold"/>
                <a:cs typeface="HanziPen TC Bold"/>
                <a:sym typeface="HanziPen TC Bold"/>
              </a:defRPr>
            </a:lvl3pPr>
            <a:lvl4pPr marL="0" indent="1371600">
              <a:spcBef>
                <a:spcPts val="500"/>
              </a:spcBef>
              <a:buSzTx/>
              <a:buFontTx/>
              <a:buNone/>
              <a:defRPr sz="2400">
                <a:latin typeface="HanziPen TC Bold"/>
                <a:ea typeface="HanziPen TC Bold"/>
                <a:cs typeface="HanziPen TC Bold"/>
                <a:sym typeface="HanziPen TC Bold"/>
              </a:defRPr>
            </a:lvl4pPr>
            <a:lvl5pPr marL="0" indent="1828800">
              <a:spcBef>
                <a:spcPts val="500"/>
              </a:spcBef>
              <a:buSzTx/>
              <a:buFontTx/>
              <a:buNone/>
              <a:defRPr sz="2400">
                <a:latin typeface="HanziPen TC Bold"/>
                <a:ea typeface="HanziPen TC Bold"/>
                <a:cs typeface="HanziPen TC Bold"/>
                <a:sym typeface="HanziPen TC Bold"/>
              </a:defRPr>
            </a:lvl5pPr>
          </a:lstStyle>
          <a:p>
            <a:r>
              <a:t>內文層級一</a:t>
            </a:r>
          </a:p>
          <a:p>
            <a:pPr lvl="1"/>
            <a:r>
              <a:t>內文層級二</a:t>
            </a:r>
          </a:p>
          <a:p>
            <a:pPr lvl="2"/>
            <a:r>
              <a:t>內文層級三</a:t>
            </a:r>
          </a:p>
          <a:p>
            <a:pPr lvl="3"/>
            <a:r>
              <a:t>內文層級四</a:t>
            </a:r>
          </a:p>
          <a:p>
            <a:pPr lvl="4"/>
            <a:r>
              <a:t>內文層級五</a:t>
            </a:r>
          </a:p>
        </p:txBody>
      </p:sp>
      <p:sp>
        <p:nvSpPr>
          <p:cNvPr id="49" name="Text Placeholder 4"/>
          <p:cNvSpPr>
            <a:spLocks noGrp="1"/>
          </p:cNvSpPr>
          <p:nvPr>
            <p:ph type="body" sz="quarter" idx="13"/>
          </p:nvPr>
        </p:nvSpPr>
        <p:spPr>
          <a:xfrm>
            <a:off x="4645025" y="1535112"/>
            <a:ext cx="4041775" cy="639763"/>
          </a:xfrm>
          <a:prstGeom prst="rect">
            <a:avLst/>
          </a:prstGeom>
        </p:spPr>
        <p:txBody>
          <a:bodyPr anchor="b"/>
          <a:lstStyle/>
          <a:p>
            <a:pPr marL="0" indent="0">
              <a:spcBef>
                <a:spcPts val="500"/>
              </a:spcBef>
              <a:buSzTx/>
              <a:buFontTx/>
              <a:buNone/>
              <a:defRPr sz="2400">
                <a:latin typeface="HanziPen TC Bold"/>
                <a:ea typeface="HanziPen TC Bold"/>
                <a:cs typeface="HanziPen TC Bold"/>
                <a:sym typeface="HanziPen TC Bold"/>
              </a:defRPr>
            </a:pPr>
          </a:p>
        </p:txBody>
      </p:sp>
      <p:sp>
        <p:nvSpPr>
          <p:cNvPr id="50"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大標題文字"/>
          <p:cNvSpPr txBox="1">
            <a:spLocks noGrp="1"/>
          </p:cNvSpPr>
          <p:nvPr>
            <p:ph type="title" hasCustomPrompt="1"/>
          </p:nvPr>
        </p:nvSpPr>
        <p:spPr>
          <a:prstGeom prst="rect">
            <a:avLst/>
          </a:prstGeom>
        </p:spPr>
        <p:txBody>
          <a:bodyPr/>
          <a:lstStyle/>
          <a:p>
            <a:r>
              <a:t>大標題文字</a:t>
            </a:r>
          </a:p>
        </p:txBody>
      </p:sp>
      <p:sp>
        <p:nvSpPr>
          <p:cNvPr id="58"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大標題文字"/>
          <p:cNvSpPr txBox="1">
            <a:spLocks noGrp="1"/>
          </p:cNvSpPr>
          <p:nvPr>
            <p:ph type="title" hasCustomPrompt="1"/>
          </p:nvPr>
        </p:nvSpPr>
        <p:spPr>
          <a:xfrm>
            <a:off x="457200" y="273050"/>
            <a:ext cx="3008314" cy="1162050"/>
          </a:xfrm>
          <a:prstGeom prst="rect">
            <a:avLst/>
          </a:prstGeom>
        </p:spPr>
        <p:txBody>
          <a:bodyPr anchor="b"/>
          <a:lstStyle>
            <a:lvl1pPr algn="l">
              <a:defRPr sz="2000"/>
            </a:lvl1pPr>
          </a:lstStyle>
          <a:p>
            <a:r>
              <a:t>大標題文字</a:t>
            </a:r>
          </a:p>
        </p:txBody>
      </p:sp>
      <p:sp>
        <p:nvSpPr>
          <p:cNvPr id="73" name="內文層級一…"/>
          <p:cNvSpPr txBox="1">
            <a:spLocks noGrp="1"/>
          </p:cNvSpPr>
          <p:nvPr>
            <p:ph type="body" idx="1" hasCustomPrompt="1"/>
          </p:nvPr>
        </p:nvSpPr>
        <p:spPr>
          <a:xfrm>
            <a:off x="3575050" y="273050"/>
            <a:ext cx="5111750" cy="5853113"/>
          </a:xfrm>
          <a:prstGeom prst="rect">
            <a:avLst/>
          </a:prstGeom>
        </p:spPr>
        <p:txBody>
          <a:bodyPr/>
          <a:lstStyle/>
          <a:p>
            <a:r>
              <a:t>內文層級一</a:t>
            </a:r>
          </a:p>
          <a:p>
            <a:pPr lvl="1"/>
            <a:r>
              <a:t>內文層級二</a:t>
            </a:r>
          </a:p>
          <a:p>
            <a:pPr lvl="2"/>
            <a:r>
              <a:t>內文層級三</a:t>
            </a:r>
          </a:p>
          <a:p>
            <a:pPr lvl="3"/>
            <a:r>
              <a:t>內文層級四</a:t>
            </a:r>
          </a:p>
          <a:p>
            <a:pPr lvl="4"/>
            <a:r>
              <a:t>內文層級五</a:t>
            </a:r>
          </a:p>
        </p:txBody>
      </p:sp>
      <p:sp>
        <p:nvSpPr>
          <p:cNvPr id="74" name="Text Placeholder 3"/>
          <p:cNvSpPr>
            <a:spLocks noGrp="1"/>
          </p:cNvSpPr>
          <p:nvPr>
            <p:ph type="body" sz="half" idx="13"/>
          </p:nvPr>
        </p:nvSpPr>
        <p:spPr>
          <a:xfrm>
            <a:off x="457199" y="1435100"/>
            <a:ext cx="3008315" cy="4691063"/>
          </a:xfrm>
          <a:prstGeom prst="rect">
            <a:avLst/>
          </a:prstGeom>
        </p:spPr>
        <p:txBody>
          <a:bodyPr/>
          <a:lstStyle/>
          <a:p>
            <a:pPr marL="0" indent="0">
              <a:spcBef>
                <a:spcPts val="300"/>
              </a:spcBef>
              <a:buSzTx/>
              <a:buFontTx/>
              <a:buNone/>
              <a:defRPr sz="1400"/>
            </a:pPr>
          </a:p>
        </p:txBody>
      </p:sp>
      <p:sp>
        <p:nvSpPr>
          <p:cNvPr id="75"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大標題文字"/>
          <p:cNvSpPr txBox="1">
            <a:spLocks noGrp="1"/>
          </p:cNvSpPr>
          <p:nvPr>
            <p:ph type="title" hasCustomPrompt="1"/>
          </p:nvPr>
        </p:nvSpPr>
        <p:spPr>
          <a:xfrm>
            <a:off x="1792288" y="4800600"/>
            <a:ext cx="5486401" cy="566738"/>
          </a:xfrm>
          <a:prstGeom prst="rect">
            <a:avLst/>
          </a:prstGeom>
        </p:spPr>
        <p:txBody>
          <a:bodyPr anchor="b"/>
          <a:lstStyle>
            <a:lvl1pPr algn="l">
              <a:defRPr sz="2000"/>
            </a:lvl1pPr>
          </a:lstStyle>
          <a:p>
            <a:r>
              <a:t>大標題文字</a:t>
            </a:r>
          </a:p>
        </p:txBody>
      </p:sp>
      <p:sp>
        <p:nvSpPr>
          <p:cNvPr id="83" name="Picture Placeholder 2"/>
          <p:cNvSpPr>
            <a:spLocks noGrp="1"/>
          </p:cNvSpPr>
          <p:nvPr>
            <p:ph type="pic" sz="half" idx="13"/>
          </p:nvPr>
        </p:nvSpPr>
        <p:spPr>
          <a:xfrm>
            <a:off x="1792288" y="612775"/>
            <a:ext cx="5486401" cy="4114800"/>
          </a:xfrm>
          <a:prstGeom prst="rect">
            <a:avLst/>
          </a:prstGeom>
        </p:spPr>
        <p:txBody>
          <a:bodyPr lIns="91439" rIns="91439">
            <a:noAutofit/>
          </a:bodyPr>
          <a:lstStyle/>
          <a:p/>
        </p:txBody>
      </p:sp>
      <p:sp>
        <p:nvSpPr>
          <p:cNvPr id="84" name="內文層級一…"/>
          <p:cNvSpPr txBox="1">
            <a:spLocks noGrp="1"/>
          </p:cNvSpPr>
          <p:nvPr>
            <p:ph type="body" sz="quarter" idx="1" hasCustomPrompt="1"/>
          </p:nvPr>
        </p:nvSpPr>
        <p:spPr>
          <a:xfrm>
            <a:off x="1792288" y="5367337"/>
            <a:ext cx="5486401" cy="804863"/>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內文層級一</a:t>
            </a:r>
          </a:p>
          <a:p>
            <a:pPr lvl="1"/>
            <a:r>
              <a:t>內文層級二</a:t>
            </a:r>
          </a:p>
          <a:p>
            <a:pPr lvl="2"/>
            <a:r>
              <a:t>內文層級三</a:t>
            </a:r>
          </a:p>
          <a:p>
            <a:pPr lvl="3"/>
            <a:r>
              <a:t>內文層級四</a:t>
            </a:r>
          </a:p>
          <a:p>
            <a:pPr lvl="4"/>
            <a:r>
              <a:t>內文層級五</a:t>
            </a:r>
          </a:p>
        </p:txBody>
      </p:sp>
      <p:sp>
        <p:nvSpPr>
          <p:cNvPr id="85"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大標題文字"/>
          <p:cNvSpPr txBox="1">
            <a:spLocks noGrp="1"/>
          </p:cNvSpPr>
          <p:nvPr>
            <p:ph type="title"/>
          </p:nvPr>
        </p:nvSpPr>
        <p:spPr>
          <a:xfrm>
            <a:off x="457200" y="274638"/>
            <a:ext cx="8229600" cy="1143001"/>
          </a:xfrm>
          <a:prstGeom prst="rect">
            <a:avLst/>
          </a:prstGeom>
          <a:ln w="12700">
            <a:miter lim="400000"/>
          </a:ln>
        </p:spPr>
        <p:txBody>
          <a:bodyPr lIns="45719" rIns="45719" anchor="ctr">
            <a:normAutofit/>
          </a:bodyPr>
          <a:lstStyle/>
          <a:p>
            <a:r>
              <a:t>大標題文字</a:t>
            </a:r>
          </a:p>
        </p:txBody>
      </p:sp>
      <p:sp>
        <p:nvSpPr>
          <p:cNvPr id="3" name="內文層級一…"/>
          <p:cNvSpPr txBox="1">
            <a:spLocks noGrp="1"/>
          </p:cNvSpPr>
          <p:nvPr>
            <p:ph type="body" idx="1"/>
          </p:nvPr>
        </p:nvSpPr>
        <p:spPr>
          <a:xfrm>
            <a:off x="457200" y="1600200"/>
            <a:ext cx="8229600" cy="4525963"/>
          </a:xfrm>
          <a:prstGeom prst="rect">
            <a:avLst/>
          </a:prstGeom>
          <a:ln w="12700">
            <a:miter lim="400000"/>
          </a:ln>
        </p:spPr>
        <p:txBody>
          <a:bodyPr lIns="45719" rIns="45719">
            <a:normAutofit/>
          </a:bodyPr>
          <a:lstStyle/>
          <a:p>
            <a:r>
              <a:t>內文層級一</a:t>
            </a:r>
          </a:p>
          <a:p>
            <a:pPr lvl="1"/>
            <a:r>
              <a:t>內文層級二</a:t>
            </a:r>
          </a:p>
          <a:p>
            <a:pPr lvl="2"/>
            <a:r>
              <a:t>內文層級三</a:t>
            </a:r>
          </a:p>
          <a:p>
            <a:pPr lvl="3"/>
            <a:r>
              <a:t>內文層級四</a:t>
            </a:r>
          </a:p>
          <a:p>
            <a:pPr lvl="4"/>
            <a:r>
              <a:t>內文層級五</a:t>
            </a:r>
          </a:p>
        </p:txBody>
      </p:sp>
      <p:sp>
        <p:nvSpPr>
          <p:cNvPr id="4" name="幻燈片編號"/>
          <p:cNvSpPr txBox="1">
            <a:spLocks noGrp="1"/>
          </p:cNvSpPr>
          <p:nvPr>
            <p:ph type="sldNum" sz="quarter" idx="2"/>
          </p:nvPr>
        </p:nvSpPr>
        <p:spPr>
          <a:xfrm>
            <a:off x="8428176" y="6404292"/>
            <a:ext cx="258624"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微軟正黑體" panose="020B0604030504040204" pitchFamily="34" charset="-120"/>
          <a:ea typeface="微軟正黑體" panose="020B0604030504040204" pitchFamily="34" charset="-120"/>
          <a:cs typeface="微軟正黑體" panose="020B0604030504040204" pitchFamily="34" charset="-120"/>
          <a:sym typeface="HanziPen TC Bold"/>
        </a:defRPr>
      </a:lvl1pPr>
      <a:lvl2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2pPr>
      <a:lvl3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3pPr>
      <a:lvl4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4pPr>
      <a:lvl5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5pPr>
      <a:lvl6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6pPr>
      <a:lvl7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7pPr>
      <a:lvl8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8pPr>
      <a:lvl9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9pPr>
    </p:titleStyle>
    <p:bodyStyle>
      <a:lvl1pPr marL="342900" marR="0" indent="-3429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微軟正黑體" panose="020B0604030504040204" pitchFamily="34" charset="-120"/>
          <a:ea typeface="微軟正黑體" panose="020B0604030504040204" pitchFamily="34" charset="-120"/>
          <a:cs typeface="微軟正黑體" panose="020B0604030504040204" pitchFamily="34" charset="-120"/>
          <a:sym typeface="HanziPen TC Regular"/>
        </a:defRPr>
      </a:lvl1pPr>
      <a:lvl2pPr marL="783590" marR="0" indent="-32639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微軟正黑體" panose="020B0604030504040204" pitchFamily="34" charset="-120"/>
          <a:ea typeface="微軟正黑體" panose="020B0604030504040204" pitchFamily="34" charset="-120"/>
          <a:cs typeface="微軟正黑體" panose="020B0604030504040204" pitchFamily="34" charset="-120"/>
          <a:sym typeface="HanziPen TC Regular"/>
        </a:defRPr>
      </a:lvl2pPr>
      <a:lvl3pPr marL="1219200" marR="0" indent="-3048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微軟正黑體" panose="020B0604030504040204" pitchFamily="34" charset="-120"/>
          <a:ea typeface="微軟正黑體" panose="020B0604030504040204" pitchFamily="34" charset="-120"/>
          <a:cs typeface="微軟正黑體" panose="020B0604030504040204" pitchFamily="34" charset="-120"/>
          <a:sym typeface="HanziPen TC Regular"/>
        </a:defRPr>
      </a:lvl3pPr>
      <a:lvl4pPr marL="1737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微軟正黑體" panose="020B0604030504040204" pitchFamily="34" charset="-120"/>
          <a:ea typeface="微軟正黑體" panose="020B0604030504040204" pitchFamily="34" charset="-120"/>
          <a:cs typeface="微軟正黑體" panose="020B0604030504040204" pitchFamily="34" charset="-120"/>
          <a:sym typeface="HanziPen TC Regular"/>
        </a:defRPr>
      </a:lvl4pPr>
      <a:lvl5pPr marL="21945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微軟正黑體" panose="020B0604030504040204" pitchFamily="34" charset="-120"/>
          <a:ea typeface="微軟正黑體" panose="020B0604030504040204" pitchFamily="34" charset="-120"/>
          <a:cs typeface="微軟正黑體" panose="020B0604030504040204" pitchFamily="34" charset="-120"/>
          <a:sym typeface="HanziPen TC Regular"/>
        </a:defRPr>
      </a:lvl5pPr>
      <a:lvl6pPr marL="26517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6pPr>
      <a:lvl7pPr marL="31089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7pPr>
      <a:lvl8pPr marL="35661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8pPr>
      <a:lvl9pPr marL="4023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9pPr>
    </p:bodyStyle>
    <p:otherStyle>
      <a:lvl1pPr marL="0" marR="0" indent="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1pPr>
      <a:lvl2pPr marL="0" marR="0" indent="4572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2pPr>
      <a:lvl3pPr marL="0" marR="0" indent="9144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3pPr>
      <a:lvl4pPr marL="0" marR="0" indent="13716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4pPr>
      <a:lvl5pPr marL="0" marR="0" indent="18288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5pPr>
      <a:lvl6pPr marL="0" marR="0" indent="22860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6pPr>
      <a:lvl7pPr marL="0" marR="0" indent="27432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7pPr>
      <a:lvl8pPr marL="0" marR="0" indent="32004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8pPr>
      <a:lvl9pPr marL="0" marR="0" indent="3657600" algn="r" defTabSz="4572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wdp"/><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microsoft.com/office/2007/relationships/hdphoto" Target="../media/image6.wdp"/><Relationship Id="rId2" Type="http://schemas.openxmlformats.org/officeDocument/2006/relationships/image" Target="../media/image5.pn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hdphoto" Target="../media/image8.wdp"/><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microsoft.com/office/2007/relationships/hdphoto" Target="../media/image14.wdp"/><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jpeg"/><Relationship Id="rId1" Type="http://schemas.openxmlformats.org/officeDocument/2006/relationships/image" Target="../media/image15.jpeg"/></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microsoft.com/office/2007/relationships/hdphoto" Target="../media/image24.wdp"/><Relationship Id="rId7" Type="http://schemas.openxmlformats.org/officeDocument/2006/relationships/image" Target="../media/image23.png"/><Relationship Id="rId6" Type="http://schemas.microsoft.com/office/2007/relationships/hdphoto" Target="../media/image22.wdp"/><Relationship Id="rId5" Type="http://schemas.openxmlformats.org/officeDocument/2006/relationships/image" Target="../media/image21.png"/><Relationship Id="rId4" Type="http://schemas.microsoft.com/office/2007/relationships/hdphoto" Target="../media/image20.wdp"/><Relationship Id="rId3" Type="http://schemas.openxmlformats.org/officeDocument/2006/relationships/image" Target="../media/image19.png"/><Relationship Id="rId2" Type="http://schemas.microsoft.com/office/2007/relationships/hdphoto" Target="../media/image18.wdp"/><Relationship Id="rId10" Type="http://schemas.openxmlformats.org/officeDocument/2006/relationships/notesSlide" Target="../notesSlides/notesSlide1.xml"/><Relationship Id="rId1"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hdphoto" Target="../media/image26.wdp"/><Relationship Id="rId1"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hdphoto" Target="../media/image29.wdp"/><Relationship Id="rId1" Type="http://schemas.openxmlformats.org/officeDocument/2006/relationships/image" Target="../media/image28.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hdphoto" Target="../media/image32.wdp"/><Relationship Id="rId1" Type="http://schemas.openxmlformats.org/officeDocument/2006/relationships/image" Target="../media/image31.png"/></Relationships>
</file>

<file path=ppt/slides/_rels/slide19.xml.rels><?xml version="1.0" encoding="UTF-8" standalone="yes"?>
<Relationships xmlns="http://schemas.openxmlformats.org/package/2006/relationships"><Relationship Id="rId9" Type="http://schemas.openxmlformats.org/officeDocument/2006/relationships/slideLayout" Target="../slideLayouts/slideLayout6.xml"/><Relationship Id="rId8" Type="http://schemas.microsoft.com/office/2007/relationships/hdphoto" Target="../media/image40.wdp"/><Relationship Id="rId7" Type="http://schemas.openxmlformats.org/officeDocument/2006/relationships/image" Target="../media/image39.png"/><Relationship Id="rId6" Type="http://schemas.microsoft.com/office/2007/relationships/hdphoto" Target="../media/image38.wdp"/><Relationship Id="rId5" Type="http://schemas.openxmlformats.org/officeDocument/2006/relationships/image" Target="../media/image37.png"/><Relationship Id="rId4" Type="http://schemas.microsoft.com/office/2007/relationships/hdphoto" Target="../media/image36.wdp"/><Relationship Id="rId3" Type="http://schemas.openxmlformats.org/officeDocument/2006/relationships/image" Target="../media/image35.png"/><Relationship Id="rId2" Type="http://schemas.microsoft.com/office/2007/relationships/hdphoto" Target="../media/image34.wdp"/><Relationship Id="rId1" Type="http://schemas.openxmlformats.org/officeDocument/2006/relationships/image" Target="../media/image3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1.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hdphoto" Target="../media/image44.wdp"/><Relationship Id="rId1"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6.jpeg"/></Relationships>
</file>

<file path=ppt/slides/_rels/slide28.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microsoft.com/office/2007/relationships/hdphoto" Target="../media/image52.wdp"/><Relationship Id="rId5" Type="http://schemas.openxmlformats.org/officeDocument/2006/relationships/image" Target="../media/image51.png"/><Relationship Id="rId4" Type="http://schemas.microsoft.com/office/2007/relationships/hdphoto" Target="../media/image50.wdp"/><Relationship Id="rId3" Type="http://schemas.openxmlformats.org/officeDocument/2006/relationships/image" Target="../media/image49.png"/><Relationship Id="rId2" Type="http://schemas.microsoft.com/office/2007/relationships/hdphoto" Target="../media/image48.wdp"/><Relationship Id="rId1"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hdphoto" Target="../media/image54.wdp"/><Relationship Id="rId1" Type="http://schemas.openxmlformats.org/officeDocument/2006/relationships/image" Target="../media/image5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5.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6.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7.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itle 1"/>
          <p:cNvSpPr txBox="1">
            <a:spLocks noGrp="1"/>
          </p:cNvSpPr>
          <p:nvPr>
            <p:ph type="ctrTitle"/>
          </p:nvPr>
        </p:nvSpPr>
        <p:spPr>
          <a:xfrm>
            <a:off x="685800" y="2982062"/>
            <a:ext cx="7772400" cy="1470025"/>
          </a:xfrm>
          <a:prstGeom prst="rect">
            <a:avLst/>
          </a:prstGeom>
        </p:spPr>
        <p:txBody>
          <a:bodyPr/>
          <a:lstStyle/>
          <a:p>
            <a:r>
              <a:rPr lang="zh-TW" altLang="en-US" dirty="0" smtClean="0"/>
              <a:t>你好我好心安好</a:t>
            </a:r>
            <a:endParaRPr dirty="0"/>
          </a:p>
        </p:txBody>
      </p:sp>
      <p:sp>
        <p:nvSpPr>
          <p:cNvPr id="95" name="Subtitle 2"/>
          <p:cNvSpPr txBox="1">
            <a:spLocks noGrp="1"/>
          </p:cNvSpPr>
          <p:nvPr>
            <p:ph type="subTitle" sz="quarter" idx="1"/>
          </p:nvPr>
        </p:nvSpPr>
        <p:spPr>
          <a:xfrm>
            <a:off x="1371600" y="4417349"/>
            <a:ext cx="6400800" cy="640976"/>
          </a:xfrm>
          <a:prstGeom prst="rect">
            <a:avLst/>
          </a:prstGeom>
        </p:spPr>
        <p:txBody>
          <a:bodyPr/>
          <a:lstStyle/>
          <a:p>
            <a:r>
              <a:rPr lang="zh-TW" altLang="en-US" dirty="0" smtClean="0">
                <a:solidFill>
                  <a:schemeClr val="tx1">
                    <a:lumMod val="75000"/>
                    <a:lumOff val="25000"/>
                  </a:schemeClr>
                </a:solidFill>
              </a:rPr>
              <a:t>心理安適輔導</a:t>
            </a:r>
            <a:endParaRPr lang="zh-TW" altLang="en-US" dirty="0" smtClean="0">
              <a:solidFill>
                <a:schemeClr val="tx1">
                  <a:lumMod val="75000"/>
                  <a:lumOff val="25000"/>
                </a:schemeClr>
              </a:solidFill>
            </a:endParaRPr>
          </a:p>
        </p:txBody>
      </p:sp>
      <p:pic>
        <p:nvPicPr>
          <p:cNvPr id="2" name="Picture 1" descr="57928778-helping-hand-icon.jpg"/>
          <p:cNvPicPr>
            <a:picLocks noChangeAspect="1"/>
          </p:cNvPicPr>
          <p:nvPr/>
        </p:nvPicPr>
        <p:blipFill rotWithShape="1">
          <a:blip r:embed="rId1" cstate="print">
            <a:biLevel thresh="75000"/>
            <a:extLst>
              <a:ext uri="{BEBA8EAE-BF5A-486C-A8C5-ECC9F3942E4B}">
                <a14:imgProps xmlns:a14="http://schemas.microsoft.com/office/drawing/2010/main">
                  <a14:imgLayer r:embed="rId2">
                    <a14:imgEffect>
                      <a14:backgroundRemoval t="13313" b="63158" l="9907" r="89783"/>
                    </a14:imgEffect>
                  </a14:imgLayer>
                </a14:imgProps>
              </a:ext>
              <a:ext uri="{28A0092B-C50C-407E-A947-70E740481C1C}">
                <a14:useLocalDpi xmlns:a14="http://schemas.microsoft.com/office/drawing/2010/main" val="0"/>
              </a:ext>
            </a:extLst>
          </a:blip>
          <a:srcRect t="12556" b="30942"/>
          <a:stretch>
            <a:fillRect/>
          </a:stretch>
        </p:blipFill>
        <p:spPr>
          <a:xfrm>
            <a:off x="2723801" y="1252513"/>
            <a:ext cx="3865258" cy="2183958"/>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2" y="2206782"/>
            <a:ext cx="7772401" cy="1362075"/>
          </a:xfrm>
        </p:spPr>
        <p:txBody>
          <a:bodyPr>
            <a:normAutofit/>
          </a:bodyPr>
          <a:lstStyle/>
          <a:p>
            <a:r>
              <a:rPr lang="zh-TW" altLang="en-US" dirty="0" smtClean="0"/>
              <a:t>先想一想最近的自己</a:t>
            </a:r>
            <a:r>
              <a:rPr lang="en-US" altLang="zh-TW" dirty="0" smtClean="0"/>
              <a:t>⋯⋯</a:t>
            </a:r>
            <a:br>
              <a:rPr lang="en-US" altLang="zh-TW" dirty="0" smtClean="0"/>
            </a:br>
            <a:r>
              <a:rPr lang="zh-TW" altLang="en-US" dirty="0" smtClean="0"/>
              <a:t>是怎麼樣的心情？</a:t>
            </a:r>
            <a:endParaRPr lang="en-US" dirty="0"/>
          </a:p>
        </p:txBody>
      </p:sp>
      <p:pic>
        <p:nvPicPr>
          <p:cNvPr id="5" name="Picture 4" descr="情緒圖.png"/>
          <p:cNvPicPr>
            <a:picLocks noChangeAspect="1"/>
          </p:cNvPicPr>
          <p:nvPr/>
        </p:nvPicPr>
        <p:blipFill rotWithShape="1">
          <a:blip r:embed="rId1">
            <a:extLst>
              <a:ext uri="{28A0092B-C50C-407E-A947-70E740481C1C}">
                <a14:useLocalDpi xmlns:a14="http://schemas.microsoft.com/office/drawing/2010/main" val="0"/>
              </a:ext>
            </a:extLst>
          </a:blip>
          <a:srcRect r="77117" b="70370"/>
          <a:stretch>
            <a:fillRect/>
          </a:stretch>
        </p:blipFill>
        <p:spPr>
          <a:xfrm>
            <a:off x="286475" y="0"/>
            <a:ext cx="1858413" cy="2123901"/>
          </a:xfrm>
          <a:prstGeom prst="rect">
            <a:avLst/>
          </a:prstGeom>
        </p:spPr>
      </p:pic>
      <p:pic>
        <p:nvPicPr>
          <p:cNvPr id="6" name="Picture 5" descr="情緒圖.png"/>
          <p:cNvPicPr>
            <a:picLocks noChangeAspect="1"/>
          </p:cNvPicPr>
          <p:nvPr/>
        </p:nvPicPr>
        <p:blipFill rotWithShape="1">
          <a:blip r:embed="rId1">
            <a:extLst>
              <a:ext uri="{28A0092B-C50C-407E-A947-70E740481C1C}">
                <a14:useLocalDpi xmlns:a14="http://schemas.microsoft.com/office/drawing/2010/main" val="0"/>
              </a:ext>
            </a:extLst>
          </a:blip>
          <a:srcRect l="78933" b="67078"/>
          <a:stretch>
            <a:fillRect/>
          </a:stretch>
        </p:blipFill>
        <p:spPr>
          <a:xfrm>
            <a:off x="4905471" y="661563"/>
            <a:ext cx="1614036" cy="2226257"/>
          </a:xfrm>
          <a:prstGeom prst="rect">
            <a:avLst/>
          </a:prstGeom>
        </p:spPr>
      </p:pic>
      <p:pic>
        <p:nvPicPr>
          <p:cNvPr id="7" name="Picture 6" descr="情緒圖.png"/>
          <p:cNvPicPr>
            <a:picLocks noChangeAspect="1"/>
          </p:cNvPicPr>
          <p:nvPr/>
        </p:nvPicPr>
        <p:blipFill rotWithShape="1">
          <a:blip r:embed="rId1">
            <a:extLst>
              <a:ext uri="{28A0092B-C50C-407E-A947-70E740481C1C}">
                <a14:useLocalDpi xmlns:a14="http://schemas.microsoft.com/office/drawing/2010/main" val="0"/>
              </a:ext>
            </a:extLst>
          </a:blip>
          <a:srcRect t="29630" r="77367" b="44444"/>
          <a:stretch>
            <a:fillRect/>
          </a:stretch>
        </p:blipFill>
        <p:spPr>
          <a:xfrm>
            <a:off x="2423826" y="691445"/>
            <a:ext cx="1809508" cy="1829502"/>
          </a:xfrm>
          <a:prstGeom prst="rect">
            <a:avLst/>
          </a:prstGeom>
        </p:spPr>
      </p:pic>
      <p:pic>
        <p:nvPicPr>
          <p:cNvPr id="8" name="Picture 7" descr="情緒圖.png"/>
          <p:cNvPicPr>
            <a:picLocks noChangeAspect="1"/>
          </p:cNvPicPr>
          <p:nvPr/>
        </p:nvPicPr>
        <p:blipFill rotWithShape="1">
          <a:blip r:embed="rId1">
            <a:extLst>
              <a:ext uri="{28A0092B-C50C-407E-A947-70E740481C1C}">
                <a14:useLocalDpi xmlns:a14="http://schemas.microsoft.com/office/drawing/2010/main" val="0"/>
              </a:ext>
            </a:extLst>
          </a:blip>
          <a:srcRect l="31838" t="26749" r="47094" b="47325"/>
          <a:stretch>
            <a:fillRect/>
          </a:stretch>
        </p:blipFill>
        <p:spPr>
          <a:xfrm>
            <a:off x="3816929" y="174486"/>
            <a:ext cx="1601737" cy="1739818"/>
          </a:xfrm>
          <a:prstGeom prst="rect">
            <a:avLst/>
          </a:prstGeom>
        </p:spPr>
      </p:pic>
      <p:pic>
        <p:nvPicPr>
          <p:cNvPr id="9" name="Picture 8" descr="情緒圖.png"/>
          <p:cNvPicPr>
            <a:picLocks noChangeAspect="1"/>
          </p:cNvPicPr>
          <p:nvPr/>
        </p:nvPicPr>
        <p:blipFill rotWithShape="1">
          <a:blip r:embed="rId1">
            <a:extLst>
              <a:ext uri="{28A0092B-C50C-407E-A947-70E740481C1C}">
                <a14:useLocalDpi xmlns:a14="http://schemas.microsoft.com/office/drawing/2010/main" val="0"/>
              </a:ext>
            </a:extLst>
          </a:blip>
          <a:srcRect l="78932" t="60905" r="8357"/>
          <a:stretch>
            <a:fillRect/>
          </a:stretch>
        </p:blipFill>
        <p:spPr>
          <a:xfrm>
            <a:off x="7591600" y="1268891"/>
            <a:ext cx="1192684" cy="3237857"/>
          </a:xfrm>
          <a:prstGeom prst="rect">
            <a:avLst/>
          </a:prstGeom>
        </p:spPr>
      </p:pic>
      <p:pic>
        <p:nvPicPr>
          <p:cNvPr id="10" name="Picture 9" descr="情緒圖.png"/>
          <p:cNvPicPr>
            <a:picLocks noChangeAspect="1"/>
          </p:cNvPicPr>
          <p:nvPr/>
        </p:nvPicPr>
        <p:blipFill rotWithShape="1">
          <a:blip r:embed="rId1">
            <a:extLst>
              <a:ext uri="{28A0092B-C50C-407E-A947-70E740481C1C}">
                <a14:useLocalDpi xmlns:a14="http://schemas.microsoft.com/office/drawing/2010/main" val="0"/>
              </a:ext>
            </a:extLst>
          </a:blip>
          <a:srcRect l="78933" t="32922" r="8356" b="39095"/>
          <a:stretch>
            <a:fillRect/>
          </a:stretch>
        </p:blipFill>
        <p:spPr>
          <a:xfrm>
            <a:off x="6662697" y="174486"/>
            <a:ext cx="928903" cy="1805044"/>
          </a:xfrm>
          <a:prstGeom prst="rect">
            <a:avLst/>
          </a:prstGeom>
        </p:spPr>
      </p:pic>
      <p:pic>
        <p:nvPicPr>
          <p:cNvPr id="11" name="Picture 10" descr="情緒圖.png"/>
          <p:cNvPicPr>
            <a:picLocks noChangeAspect="1"/>
          </p:cNvPicPr>
          <p:nvPr/>
        </p:nvPicPr>
        <p:blipFill rotWithShape="1">
          <a:blip r:embed="rId1">
            <a:extLst>
              <a:ext uri="{28A0092B-C50C-407E-A947-70E740481C1C}">
                <a14:useLocalDpi xmlns:a14="http://schemas.microsoft.com/office/drawing/2010/main" val="0"/>
              </a:ext>
            </a:extLst>
          </a:blip>
          <a:srcRect l="22270" t="64259" r="29784"/>
          <a:stretch>
            <a:fillRect/>
          </a:stretch>
        </p:blipFill>
        <p:spPr>
          <a:xfrm flipH="1">
            <a:off x="5418666" y="4406900"/>
            <a:ext cx="3725334" cy="2451100"/>
          </a:xfrm>
          <a:prstGeom prst="rect">
            <a:avLst/>
          </a:prstGeom>
        </p:spPr>
      </p:pic>
      <p:sp>
        <p:nvSpPr>
          <p:cNvPr id="12" name="Title 1"/>
          <p:cNvSpPr txBox="1"/>
          <p:nvPr/>
        </p:nvSpPr>
        <p:spPr>
          <a:xfrm>
            <a:off x="403413" y="4242549"/>
            <a:ext cx="7926948" cy="1362075"/>
          </a:xfrm>
          <a:prstGeom prst="rect">
            <a:avLst/>
          </a:prstGeom>
          <a:ln w="12700">
            <a:miter lim="400000"/>
          </a:ln>
        </p:spPr>
        <p:txBody>
          <a:bodyPr lIns="45719" rIns="45719" anchor="t">
            <a:normAutofit/>
          </a:bodyPr>
          <a:lstStyle>
            <a:lvl1pPr marL="0" marR="0" indent="0" algn="l" defTabSz="457200" rtl="0" latinLnBrk="0">
              <a:lnSpc>
                <a:spcPct val="100000"/>
              </a:lnSpc>
              <a:spcBef>
                <a:spcPts val="0"/>
              </a:spcBef>
              <a:spcAft>
                <a:spcPts val="0"/>
              </a:spcAft>
              <a:buClrTx/>
              <a:buSzTx/>
              <a:buFontTx/>
              <a:buNone/>
              <a:defRPr sz="4000" b="0" i="0" u="none" strike="noStrike" cap="all" spc="0" baseline="0">
                <a:solidFill>
                  <a:srgbClr val="000000"/>
                </a:solidFill>
                <a:uFillTx/>
                <a:latin typeface="HanziPen TC Bold"/>
                <a:ea typeface="HanziPen TC Bold"/>
                <a:cs typeface="HanziPen TC Bold"/>
                <a:sym typeface="HanziPen TC Bold"/>
              </a:defRPr>
            </a:lvl1pPr>
            <a:lvl2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2pPr>
            <a:lvl3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3pPr>
            <a:lvl4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4pPr>
            <a:lvl5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5pPr>
            <a:lvl6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6pPr>
            <a:lvl7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7pPr>
            <a:lvl8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8pPr>
            <a:lvl9pPr marL="0" marR="0" indent="0" algn="ctr" defTabSz="457200" rtl="0" latinLnBrk="0">
              <a:lnSpc>
                <a:spcPct val="100000"/>
              </a:lnSpc>
              <a:spcBef>
                <a:spcPts val="0"/>
              </a:spcBef>
              <a:spcAft>
                <a:spcPts val="0"/>
              </a:spcAft>
              <a:buClrTx/>
              <a:buSzTx/>
              <a:buFontTx/>
              <a:buNone/>
              <a:defRPr sz="4400" b="0" i="0" u="none" strike="noStrike" cap="none" spc="0" baseline="0">
                <a:solidFill>
                  <a:srgbClr val="000000"/>
                </a:solidFill>
                <a:uFillTx/>
                <a:latin typeface="HanziPen TC Bold"/>
                <a:ea typeface="HanziPen TC Bold"/>
                <a:cs typeface="HanziPen TC Bold"/>
                <a:sym typeface="HanziPen TC Bold"/>
              </a:defRPr>
            </a:lvl9pPr>
          </a:lstStyle>
          <a:p>
            <a:r>
              <a:rPr lang="zh-TW" altLang="en-US" dirty="0" smtClean="0">
                <a:latin typeface="微軟正黑體" panose="020B0604030504040204" pitchFamily="34" charset="-120"/>
                <a:ea typeface="微軟正黑體" panose="020B0604030504040204" pitchFamily="34" charset="-120"/>
              </a:rPr>
              <a:t>發生了哪些事讓你產生</a:t>
            </a:r>
            <a:br>
              <a:rPr lang="en-US" altLang="zh-TW" dirty="0" smtClean="0">
                <a:latin typeface="微軟正黑體" panose="020B0604030504040204" pitchFamily="34" charset="-120"/>
                <a:ea typeface="微軟正黑體" panose="020B0604030504040204" pitchFamily="34" charset="-120"/>
              </a:rPr>
            </a:br>
            <a:r>
              <a:rPr lang="zh-TW" altLang="en-US" dirty="0" smtClean="0">
                <a:latin typeface="微軟正黑體" panose="020B0604030504040204" pitchFamily="34" charset="-120"/>
                <a:ea typeface="微軟正黑體" panose="020B0604030504040204" pitchFamily="34" charset="-120"/>
              </a:rPr>
              <a:t>各種想法？情緒有變化？</a:t>
            </a:r>
            <a:endParaRPr lang="en-US" dirty="0">
              <a:latin typeface="微軟正黑體" panose="020B0604030504040204" pitchFamily="34" charset="-120"/>
              <a:ea typeface="微軟正黑體" panose="020B0604030504040204" pitchFamily="34" charset="-12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2" y="4944776"/>
            <a:ext cx="7772401" cy="1362075"/>
          </a:xfrm>
        </p:spPr>
        <p:txBody>
          <a:bodyPr>
            <a:normAutofit/>
          </a:bodyPr>
          <a:lstStyle/>
          <a:p>
            <a:r>
              <a:rPr lang="zh-TW" altLang="en-US" dirty="0" smtClean="0"/>
              <a:t>如果你不確定自己的狀態，我們使用以下評量來簡易評估自己吧！</a:t>
            </a:r>
            <a:endParaRPr lang="en-US" dirty="0"/>
          </a:p>
        </p:txBody>
      </p:sp>
      <p:pic>
        <p:nvPicPr>
          <p:cNvPr id="5" name="Picture 4" descr="images.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292347" y="767597"/>
            <a:ext cx="4117415" cy="4117415"/>
          </a:xfrm>
          <a:prstGeom prst="rect">
            <a:avLst/>
          </a:prstGeom>
        </p:spPr>
      </p:pic>
      <p:pic>
        <p:nvPicPr>
          <p:cNvPr id="7" name="Picture 6" descr="5713.png_860.png"/>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732665">
            <a:off x="5438590" y="-59765"/>
            <a:ext cx="2934067" cy="2934067"/>
          </a:xfrm>
          <a:prstGeom prst="rect">
            <a:avLst/>
          </a:prstGeom>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TW" altLang="en-US" dirty="0" smtClean="0"/>
              <a:t>簡易新冠肺炎反應評量表</a:t>
            </a:r>
            <a:endParaRPr lang="en-US" dirty="0"/>
          </a:p>
        </p:txBody>
      </p:sp>
      <p:sp>
        <p:nvSpPr>
          <p:cNvPr id="5" name="Text Placeholder 4"/>
          <p:cNvSpPr>
            <a:spLocks noGrp="1"/>
          </p:cNvSpPr>
          <p:nvPr>
            <p:ph type="body" idx="1"/>
          </p:nvPr>
        </p:nvSpPr>
        <p:spPr/>
        <p:txBody>
          <a:bodyPr>
            <a:normAutofit/>
          </a:bodyPr>
          <a:lstStyle/>
          <a:p>
            <a:pPr>
              <a:lnSpc>
                <a:spcPct val="120000"/>
              </a:lnSpc>
            </a:pPr>
            <a:r>
              <a:rPr lang="zh-TW" altLang="en-US" dirty="0" smtClean="0"/>
              <a:t>從一月到三月以來我們面</a:t>
            </a:r>
            <a:r>
              <a:rPr lang="zh-TW" altLang="en-US" dirty="0"/>
              <a:t>臨了許多事件：新冠肺炎、延長寒假、居家線上學習、學期延後</a:t>
            </a:r>
            <a:r>
              <a:rPr lang="en-US" altLang="zh-TW" dirty="0"/>
              <a:t>⋯⋯</a:t>
            </a:r>
            <a:r>
              <a:rPr lang="zh-TW" altLang="en-US" dirty="0"/>
              <a:t>，遇到這些環境變動與事件，你覺得如何？你的感受是什麼？你的反應又是什麼？以下有幾個簡單的問題，可幫助你了解自己現在的想法。答案沒有對錯，請根據你現在最真實的狀況填答。</a:t>
            </a:r>
            <a:r>
              <a:rPr lang="en-US" dirty="0"/>
              <a:t> </a:t>
            </a:r>
            <a:endParaRPr lang="en-US"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評分時間</a:t>
            </a:r>
            <a:endParaRPr lang="en-US" dirty="0"/>
          </a:p>
        </p:txBody>
      </p:sp>
      <p:sp>
        <p:nvSpPr>
          <p:cNvPr id="3" name="Text Placeholder 2"/>
          <p:cNvSpPr>
            <a:spLocks noGrp="1"/>
          </p:cNvSpPr>
          <p:nvPr>
            <p:ph type="body" idx="1"/>
          </p:nvPr>
        </p:nvSpPr>
        <p:spPr/>
        <p:txBody>
          <a:bodyPr/>
          <a:lstStyle/>
          <a:p>
            <a:pPr lvl="0">
              <a:lnSpc>
                <a:spcPct val="120000"/>
              </a:lnSpc>
            </a:pPr>
            <a:r>
              <a:rPr lang="zh-TW" altLang="en-US" dirty="0"/>
              <a:t>每題都有五個程度指標，從不</a:t>
            </a:r>
            <a:r>
              <a:rPr lang="en-US" dirty="0"/>
              <a:t>1</a:t>
            </a:r>
            <a:r>
              <a:rPr lang="zh-TW" altLang="en-US" dirty="0"/>
              <a:t>分、很少</a:t>
            </a:r>
            <a:r>
              <a:rPr lang="en-US" dirty="0"/>
              <a:t>2</a:t>
            </a:r>
            <a:r>
              <a:rPr lang="zh-TW" altLang="en-US" dirty="0"/>
              <a:t>分、普通</a:t>
            </a:r>
            <a:r>
              <a:rPr lang="en-US" dirty="0"/>
              <a:t>3</a:t>
            </a:r>
            <a:r>
              <a:rPr lang="zh-TW" altLang="en-US" dirty="0"/>
              <a:t>分、有點</a:t>
            </a:r>
            <a:r>
              <a:rPr lang="en-US" dirty="0"/>
              <a:t>4</a:t>
            </a:r>
            <a:r>
              <a:rPr lang="zh-TW" altLang="en-US" dirty="0"/>
              <a:t>分、非常</a:t>
            </a:r>
            <a:r>
              <a:rPr lang="en-US" dirty="0"/>
              <a:t>5</a:t>
            </a:r>
            <a:r>
              <a:rPr lang="zh-TW" altLang="en-US" dirty="0"/>
              <a:t>分</a:t>
            </a:r>
            <a:r>
              <a:rPr lang="zh-TW" altLang="en-US" dirty="0" smtClean="0"/>
              <a:t>。加總</a:t>
            </a:r>
            <a:r>
              <a:rPr lang="en-US" dirty="0"/>
              <a:t>9</a:t>
            </a:r>
            <a:r>
              <a:rPr lang="zh-TW" altLang="en-US" dirty="0"/>
              <a:t>題。</a:t>
            </a:r>
            <a:endParaRPr lang="en-US" dirty="0"/>
          </a:p>
          <a:p>
            <a:pPr lvl="0"/>
            <a:r>
              <a:rPr lang="zh-TW" altLang="en-US" dirty="0"/>
              <a:t>第</a:t>
            </a:r>
            <a:r>
              <a:rPr lang="en-US" dirty="0"/>
              <a:t>7</a:t>
            </a:r>
            <a:r>
              <a:rPr lang="zh-TW" altLang="en-US" dirty="0"/>
              <a:t>題計分：很多方法</a:t>
            </a:r>
            <a:r>
              <a:rPr lang="en-US" dirty="0"/>
              <a:t>1</a:t>
            </a:r>
            <a:r>
              <a:rPr lang="zh-TW" altLang="en-US" dirty="0"/>
              <a:t>分、有些方法</a:t>
            </a:r>
            <a:r>
              <a:rPr lang="en-US" dirty="0"/>
              <a:t>2</a:t>
            </a:r>
            <a:r>
              <a:rPr lang="zh-TW" altLang="en-US" dirty="0"/>
              <a:t>分、普通</a:t>
            </a:r>
            <a:r>
              <a:rPr lang="en-US" dirty="0"/>
              <a:t>3</a:t>
            </a:r>
            <a:r>
              <a:rPr lang="zh-TW" altLang="en-US" dirty="0"/>
              <a:t>分、少數</a:t>
            </a:r>
            <a:r>
              <a:rPr lang="en-US" dirty="0"/>
              <a:t>4</a:t>
            </a:r>
            <a:r>
              <a:rPr lang="zh-TW" altLang="en-US" dirty="0"/>
              <a:t>分、完全沒有</a:t>
            </a:r>
            <a:r>
              <a:rPr lang="en-US" dirty="0"/>
              <a:t>5</a:t>
            </a:r>
            <a:r>
              <a:rPr lang="zh-TW" altLang="en-US" dirty="0"/>
              <a:t>分。</a:t>
            </a:r>
            <a:endParaRPr lang="en-US" dirty="0"/>
          </a:p>
          <a:p>
            <a:r>
              <a:rPr lang="zh-TW" altLang="en-US" dirty="0"/>
              <a:t>問答題不計分。</a:t>
            </a:r>
            <a:r>
              <a:rPr lang="en-US" dirty="0"/>
              <a:t> </a:t>
            </a:r>
            <a:endParaRPr lang="en-US" dirty="0"/>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了解自己想一想</a:t>
            </a:r>
            <a:endParaRPr lang="en-US" dirty="0"/>
          </a:p>
        </p:txBody>
      </p:sp>
      <p:sp>
        <p:nvSpPr>
          <p:cNvPr id="3" name="Text Placeholder 2"/>
          <p:cNvSpPr>
            <a:spLocks noGrp="1"/>
          </p:cNvSpPr>
          <p:nvPr>
            <p:ph type="body" idx="1"/>
          </p:nvPr>
        </p:nvSpPr>
        <p:spPr/>
        <p:txBody>
          <a:bodyPr>
            <a:normAutofit fontScale="92500" lnSpcReduction="10000"/>
          </a:bodyPr>
          <a:lstStyle/>
          <a:p>
            <a:pPr lvl="0">
              <a:lnSpc>
                <a:spcPct val="120000"/>
              </a:lnSpc>
            </a:pPr>
            <a:r>
              <a:rPr lang="en-US" altLang="zh-TW" dirty="0" smtClean="0"/>
              <a:t>27</a:t>
            </a:r>
            <a:r>
              <a:rPr lang="zh-TW" altLang="en-US" dirty="0" smtClean="0"/>
              <a:t>分為中間值</a:t>
            </a:r>
            <a:endParaRPr lang="en-US" altLang="zh-TW" dirty="0" smtClean="0"/>
          </a:p>
          <a:p>
            <a:pPr lvl="0">
              <a:lnSpc>
                <a:spcPct val="120000"/>
              </a:lnSpc>
            </a:pPr>
            <a:r>
              <a:rPr lang="zh-TW" altLang="en-US" dirty="0" smtClean="0"/>
              <a:t>如果分數低於</a:t>
            </a:r>
            <a:r>
              <a:rPr lang="en-US" altLang="zh-TW" dirty="0" smtClean="0"/>
              <a:t>27</a:t>
            </a:r>
            <a:r>
              <a:rPr lang="zh-TW" altLang="en-US" dirty="0" smtClean="0"/>
              <a:t>分：</a:t>
            </a:r>
            <a:endParaRPr lang="en-US" altLang="zh-TW" dirty="0"/>
          </a:p>
          <a:p>
            <a:pPr lvl="0">
              <a:lnSpc>
                <a:spcPct val="120000"/>
              </a:lnSpc>
            </a:pPr>
            <a:r>
              <a:rPr lang="zh-TW" altLang="en-US" dirty="0" smtClean="0"/>
              <a:t>你對於新冠肺炎影響的生活變化比較能適應，比較不會太緊張或恐慌。</a:t>
            </a:r>
            <a:endParaRPr lang="en-US" altLang="zh-TW" dirty="0" smtClean="0"/>
          </a:p>
          <a:p>
            <a:pPr lvl="0">
              <a:lnSpc>
                <a:spcPct val="120000"/>
              </a:lnSpc>
            </a:pPr>
            <a:r>
              <a:rPr lang="zh-TW" altLang="en-US" dirty="0" smtClean="0"/>
              <a:t>如果分數高於</a:t>
            </a:r>
            <a:r>
              <a:rPr lang="en-US" altLang="zh-TW" dirty="0" smtClean="0"/>
              <a:t>27</a:t>
            </a:r>
            <a:r>
              <a:rPr lang="zh-TW" altLang="en-US" dirty="0" smtClean="0"/>
              <a:t>分：</a:t>
            </a:r>
            <a:endParaRPr lang="en-US" altLang="zh-TW" dirty="0" smtClean="0"/>
          </a:p>
          <a:p>
            <a:pPr lvl="0">
              <a:lnSpc>
                <a:spcPct val="120000"/>
              </a:lnSpc>
            </a:pPr>
            <a:r>
              <a:rPr lang="zh-TW" altLang="en-US" dirty="0" smtClean="0"/>
              <a:t>你對新冠肺炎造成的影響與生活改變感到較多的壓力、甚至引發緊張情緒，需要多多注意自己的情緒起伏，照顧自己的身心唷！</a:t>
            </a:r>
            <a:endParaRPr lang="en-US" altLang="zh-TW" dirty="0" smtClean="0"/>
          </a:p>
          <a:p>
            <a:pPr lvl="0">
              <a:lnSpc>
                <a:spcPct val="120000"/>
              </a:lnSpc>
            </a:pPr>
            <a:endParaRPr lang="en-US" dirty="0"/>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zh-TW" altLang="en-US" dirty="0" smtClean="0"/>
              <a:t>先說說有關</a:t>
            </a:r>
            <a:r>
              <a:rPr lang="en-US" altLang="zh-TW" dirty="0" smtClean="0"/>
              <a:t>covid-19</a:t>
            </a:r>
            <a:endParaRPr lang="en-US" dirty="0"/>
          </a:p>
        </p:txBody>
      </p:sp>
      <p:sp>
        <p:nvSpPr>
          <p:cNvPr id="3" name="Text Placeholder 2"/>
          <p:cNvSpPr>
            <a:spLocks noGrp="1"/>
          </p:cNvSpPr>
          <p:nvPr>
            <p:ph type="body" sz="quarter" idx="1"/>
          </p:nvPr>
        </p:nvSpPr>
        <p:spPr/>
        <p:txBody>
          <a:bodyPr/>
          <a:lstStyle/>
          <a:p>
            <a:endParaRPr lang="en-US"/>
          </a:p>
        </p:txBody>
      </p:sp>
      <p:pic>
        <p:nvPicPr>
          <p:cNvPr id="4" name="Picture 3" descr="true.jpeg"/>
          <p:cNvPicPr>
            <a:picLocks noChangeAspect="1"/>
          </p:cNvPicPr>
          <p:nvPr/>
        </p:nvPicPr>
        <p:blipFill rotWithShape="1">
          <a:blip r:embed="rId1">
            <a:extLst>
              <a:ext uri="{BEBA8EAE-BF5A-486C-A8C5-ECC9F3942E4B}">
                <a14:imgProps xmlns:a14="http://schemas.microsoft.com/office/drawing/2010/main">
                  <a14:imgLayer r:embed="rId2">
                    <a14:imgEffect>
                      <a14:backgroundRemoval t="6317" b="51157" l="32667" r="99733">
                        <a14:foregroundMark x1="51067" y1="9786" x2="51067" y2="9786"/>
                        <a14:foregroundMark x1="71600" y1="7651" x2="71600" y2="7651"/>
                        <a14:foregroundMark x1="76133" y1="8897" x2="76133" y2="8897"/>
                        <a14:foregroundMark x1="79733" y1="9786" x2="79733" y2="9786"/>
                        <a14:foregroundMark x1="82667" y1="11566" x2="82667" y2="11566"/>
                      </a14:backgroundRemoval>
                    </a14:imgEffect>
                  </a14:imgLayer>
                </a14:imgProps>
              </a:ext>
              <a:ext uri="{28A0092B-C50C-407E-A947-70E740481C1C}">
                <a14:useLocalDpi xmlns:a14="http://schemas.microsoft.com/office/drawing/2010/main" val="0"/>
              </a:ext>
            </a:extLst>
          </a:blip>
          <a:srcRect l="33066" t="6318" b="49456"/>
          <a:stretch>
            <a:fillRect/>
          </a:stretch>
        </p:blipFill>
        <p:spPr>
          <a:xfrm>
            <a:off x="3092824" y="821765"/>
            <a:ext cx="3062941" cy="3033059"/>
          </a:xfrm>
          <a:prstGeom prst="rect">
            <a:avLst/>
          </a:prstGeom>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2.jpe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457950"/>
          </a:xfrm>
          <a:prstGeom prst="rect">
            <a:avLst/>
          </a:prstGeom>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6.jpe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4000" cy="6457950"/>
          </a:xfrm>
          <a:prstGeom prst="rect">
            <a:avLst/>
          </a:prstGeom>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zh-TW" altLang="en-US" dirty="0" smtClean="0"/>
              <a:t>面對疫情你可以</a:t>
            </a:r>
            <a:r>
              <a:rPr lang="en-US" altLang="zh-TW" dirty="0" smtClean="0"/>
              <a:t>⋯⋯</a:t>
            </a:r>
            <a:endParaRPr lang="en-US" dirty="0"/>
          </a:p>
        </p:txBody>
      </p:sp>
      <p:sp>
        <p:nvSpPr>
          <p:cNvPr id="5" name="Text Placeholder 4"/>
          <p:cNvSpPr>
            <a:spLocks noGrp="1"/>
          </p:cNvSpPr>
          <p:nvPr>
            <p:ph type="body" idx="1"/>
          </p:nvPr>
        </p:nvSpPr>
        <p:spPr/>
        <p:txBody>
          <a:bodyPr/>
          <a:lstStyle/>
          <a:p>
            <a:pPr marL="0" indent="0">
              <a:lnSpc>
                <a:spcPct val="150000"/>
              </a:lnSpc>
              <a:buNone/>
            </a:pPr>
            <a:r>
              <a:rPr lang="zh-TW" altLang="en-US" dirty="0" smtClean="0"/>
              <a:t>一、要正確地了解</a:t>
            </a:r>
            <a:r>
              <a:rPr lang="zh-TW" altLang="en-US" dirty="0"/>
              <a:t>疫情新聞與知識</a:t>
            </a:r>
            <a:endParaRPr lang="en-US" altLang="zh-TW" dirty="0"/>
          </a:p>
          <a:p>
            <a:pPr marL="0" indent="0">
              <a:lnSpc>
                <a:spcPct val="150000"/>
              </a:lnSpc>
              <a:buNone/>
            </a:pPr>
            <a:r>
              <a:rPr lang="zh-TW" altLang="en-US" dirty="0" smtClean="0"/>
              <a:t>二、要關照自己的需求</a:t>
            </a:r>
            <a:endParaRPr lang="en-US" altLang="zh-TW" dirty="0" smtClean="0"/>
          </a:p>
          <a:p>
            <a:pPr marL="0" indent="0">
              <a:lnSpc>
                <a:spcPct val="150000"/>
              </a:lnSpc>
              <a:buNone/>
            </a:pPr>
            <a:r>
              <a:rPr lang="zh-TW" altLang="en-US" dirty="0" smtClean="0"/>
              <a:t>三、維持自己的生活步調</a:t>
            </a:r>
            <a:endParaRPr lang="en-US" altLang="zh-TW" dirty="0" smtClean="0"/>
          </a:p>
        </p:txBody>
      </p:sp>
      <p:pic>
        <p:nvPicPr>
          <p:cNvPr id="6" name="Picture 5" descr="main.png"/>
          <p:cNvPicPr>
            <a:picLocks noChangeAspect="1"/>
          </p:cNvPicPr>
          <p:nvPr/>
        </p:nvPicPr>
        <p:blipFill rotWithShape="1">
          <a:blip r:embed="rId1">
            <a:extLst>
              <a:ext uri="{28A0092B-C50C-407E-A947-70E740481C1C}">
                <a14:useLocalDpi xmlns:a14="http://schemas.microsoft.com/office/drawing/2010/main" val="0"/>
              </a:ext>
            </a:extLst>
          </a:blip>
          <a:srcRect b="41667"/>
          <a:stretch>
            <a:fillRect/>
          </a:stretch>
        </p:blipFill>
        <p:spPr>
          <a:xfrm>
            <a:off x="3217352" y="4684878"/>
            <a:ext cx="3048000" cy="1778000"/>
          </a:xfrm>
          <a:prstGeom prst="rect">
            <a:avLst/>
          </a:prstGeom>
        </p:spPr>
      </p:pic>
      <p:pic>
        <p:nvPicPr>
          <p:cNvPr id="7" name="Picture 6" descr="mission-icon-02.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5956" y="4120445"/>
            <a:ext cx="1777996" cy="1481664"/>
          </a:xfrm>
          <a:prstGeom prst="rect">
            <a:avLst/>
          </a:prstGeom>
        </p:spPr>
      </p:pic>
      <p:pic>
        <p:nvPicPr>
          <p:cNvPr id="8" name="Picture 7" descr="true.jpeg"/>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6802" y="3565656"/>
            <a:ext cx="2197100" cy="2205784"/>
          </a:xfrm>
          <a:prstGeom prst="rect">
            <a:avLst/>
          </a:prstGeom>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TW" altLang="en-US" dirty="0" smtClean="0"/>
              <a:t>一、正確掌握疫情資訊</a:t>
            </a:r>
            <a:endParaRPr lang="en-US" dirty="0"/>
          </a:p>
        </p:txBody>
      </p:sp>
      <p:sp>
        <p:nvSpPr>
          <p:cNvPr id="5" name="Text Placeholder 4"/>
          <p:cNvSpPr>
            <a:spLocks noGrp="1"/>
          </p:cNvSpPr>
          <p:nvPr>
            <p:ph type="body" idx="1"/>
          </p:nvPr>
        </p:nvSpPr>
        <p:spPr>
          <a:xfrm>
            <a:off x="457200" y="1226675"/>
            <a:ext cx="8229600" cy="4525963"/>
          </a:xfrm>
        </p:spPr>
        <p:txBody>
          <a:bodyPr>
            <a:normAutofit/>
          </a:bodyPr>
          <a:lstStyle/>
          <a:p>
            <a:pPr>
              <a:lnSpc>
                <a:spcPct val="130000"/>
              </a:lnSpc>
            </a:pPr>
            <a:r>
              <a:rPr lang="zh-TW" altLang="en-US" sz="2800" dirty="0" smtClean="0"/>
              <a:t>你可以做到：</a:t>
            </a:r>
            <a:endParaRPr lang="en-US" altLang="zh-TW" sz="2800" dirty="0" smtClean="0"/>
          </a:p>
          <a:p>
            <a:pPr marL="514350" indent="-514350">
              <a:lnSpc>
                <a:spcPct val="130000"/>
              </a:lnSpc>
              <a:buFont typeface="+mj-lt"/>
              <a:buAutoNum type="arabicPeriod"/>
            </a:pPr>
            <a:r>
              <a:rPr lang="zh-TW" altLang="en-US" sz="2800" dirty="0" smtClean="0"/>
              <a:t>不輕信謠言或別人傳來的貼文</a:t>
            </a:r>
            <a:endParaRPr lang="en-US" altLang="zh-TW" sz="2800" dirty="0" smtClean="0"/>
          </a:p>
          <a:p>
            <a:pPr marL="514350" indent="-514350">
              <a:lnSpc>
                <a:spcPct val="130000"/>
              </a:lnSpc>
              <a:buFont typeface="+mj-lt"/>
              <a:buAutoNum type="arabicPeriod"/>
            </a:pPr>
            <a:r>
              <a:rPr lang="zh-TW" altLang="en-US" sz="2800" dirty="0" smtClean="0"/>
              <a:t>單一的資訊窗口避免混亂，如</a:t>
            </a:r>
            <a:r>
              <a:rPr lang="en-US" altLang="zh-TW" sz="2800" dirty="0" smtClean="0"/>
              <a:t>LINE</a:t>
            </a:r>
            <a:r>
              <a:rPr lang="zh-TW" altLang="en-US" sz="2800" dirty="0" smtClean="0"/>
              <a:t>「疾管家」、微信支付「醫療健康」</a:t>
            </a:r>
            <a:endParaRPr lang="en-US" sz="2800" dirty="0"/>
          </a:p>
        </p:txBody>
      </p:sp>
      <p:pic>
        <p:nvPicPr>
          <p:cNvPr id="6" name="Picture 5" descr="WechatIMG5.jpe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079" y="4116720"/>
            <a:ext cx="3741271" cy="2566279"/>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descr="WechatIMG4.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5295" y="3542342"/>
            <a:ext cx="3421529" cy="323441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Frame 7"/>
          <p:cNvSpPr/>
          <p:nvPr/>
        </p:nvSpPr>
        <p:spPr>
          <a:xfrm>
            <a:off x="7231531" y="5842001"/>
            <a:ext cx="1165411" cy="874991"/>
          </a:xfrm>
          <a:prstGeom prst="frame">
            <a:avLst/>
          </a:prstGeom>
          <a:solidFill>
            <a:srgbClr val="FFFFFF"/>
          </a:solidFill>
          <a:ln w="25400" cap="flat">
            <a:solidFill>
              <a:srgbClr val="FF0000"/>
            </a:solid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457200" rtl="0" fontAlgn="auto" latinLnBrk="0" hangingPunct="0">
              <a:lnSpc>
                <a:spcPct val="100000"/>
              </a:lnSpc>
              <a:spcBef>
                <a:spcPts val="0"/>
              </a:spcBef>
              <a:spcAft>
                <a:spcPts val="0"/>
              </a:spcAft>
              <a:buClrTx/>
              <a:buSzTx/>
              <a:buFontTx/>
              <a:buNone/>
            </a:pPr>
            <a:endParaRPr kumimoji="0" lang="en-US" sz="1800" b="0" i="0" u="none" strike="noStrike" cap="none" spc="0" normalizeH="0" baseline="0">
              <a:ln>
                <a:noFill/>
              </a:ln>
              <a:solidFill>
                <a:srgbClr val="000000"/>
              </a:solidFill>
              <a:effectLst/>
              <a:uFillTx/>
              <a:latin typeface="+mj-lt"/>
              <a:ea typeface="+mj-ea"/>
              <a:cs typeface="+mj-cs"/>
              <a:sym typeface="Calibri" panose="020F0502020204030204"/>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zh-TW" altLang="en-US" dirty="0" smtClean="0"/>
              <a:t>二、關照自己需求有</a:t>
            </a:r>
            <a:r>
              <a:rPr lang="zh-TW" altLang="en-US" dirty="0" smtClean="0">
                <a:solidFill>
                  <a:srgbClr val="FF0000"/>
                </a:solidFill>
              </a:rPr>
              <a:t>四安</a:t>
            </a:r>
            <a:endParaRPr lang="en-US" dirty="0">
              <a:solidFill>
                <a:srgbClr val="FF0000"/>
              </a:solidFill>
            </a:endParaRPr>
          </a:p>
        </p:txBody>
      </p:sp>
      <p:sp>
        <p:nvSpPr>
          <p:cNvPr id="3" name="Text Placeholder 2"/>
          <p:cNvSpPr>
            <a:spLocks noGrp="1"/>
          </p:cNvSpPr>
          <p:nvPr>
            <p:ph type="body" idx="1"/>
          </p:nvPr>
        </p:nvSpPr>
        <p:spPr>
          <a:xfrm>
            <a:off x="1891556" y="1916295"/>
            <a:ext cx="2366682" cy="1867647"/>
          </a:xfrm>
        </p:spPr>
        <p:txBody>
          <a:bodyPr>
            <a:normAutofit/>
          </a:bodyPr>
          <a:lstStyle/>
          <a:p>
            <a:pPr marL="0" indent="0">
              <a:buNone/>
            </a:pPr>
            <a:r>
              <a:rPr lang="zh-TW" altLang="en-US" b="1" dirty="0" smtClean="0">
                <a:solidFill>
                  <a:schemeClr val="tx1"/>
                </a:solidFill>
              </a:rPr>
              <a:t>安頓</a:t>
            </a:r>
            <a:endParaRPr lang="en-US" altLang="zh-TW" b="1" dirty="0" smtClean="0">
              <a:solidFill>
                <a:schemeClr val="tx1"/>
              </a:solidFill>
            </a:endParaRPr>
          </a:p>
          <a:p>
            <a:pPr marL="0" indent="0">
              <a:buNone/>
            </a:pPr>
            <a:r>
              <a:rPr lang="zh-TW" altLang="en-US" sz="2200" dirty="0" smtClean="0">
                <a:solidFill>
                  <a:schemeClr val="tx1"/>
                </a:solidFill>
              </a:rPr>
              <a:t>打掃家裡、清潔消毒、恢復生活秩序</a:t>
            </a:r>
            <a:endParaRPr lang="en-US" sz="2200" dirty="0">
              <a:solidFill>
                <a:schemeClr val="tx1"/>
              </a:solidFill>
            </a:endParaRPr>
          </a:p>
        </p:txBody>
      </p:sp>
      <p:pic>
        <p:nvPicPr>
          <p:cNvPr id="4" name="Picture 3" descr="螢幕快照 2020-02-25 20.50.42.png"/>
          <p:cNvPicPr>
            <a:picLocks noChangeAspect="1"/>
          </p:cNvPicPr>
          <p:nvPr/>
        </p:nvPicPr>
        <p:blipFill>
          <a:blip r:embed="rId1">
            <a:extLst>
              <a:ext uri="{BEBA8EAE-BF5A-486C-A8C5-ECC9F3942E4B}">
                <a14:imgProps xmlns:a14="http://schemas.microsoft.com/office/drawing/2010/main">
                  <a14:imgLayer r:embed="rId2">
                    <a14:imgEffect>
                      <a14:backgroundRemoval t="3614" b="89759" l="9868" r="89474">
                        <a14:foregroundMark x1="59868" y1="16867" x2="59868" y2="16867"/>
                        <a14:foregroundMark x1="54605" y1="31928" x2="54605" y2="31928"/>
                        <a14:foregroundMark x1="53947" y1="25301" x2="53947" y2="25301"/>
                        <a14:foregroundMark x1="49342" y1="35542" x2="49342" y2="35542"/>
                        <a14:foregroundMark x1="48684" y1="29518" x2="48684" y2="29518"/>
                        <a14:foregroundMark x1="52632" y1="36747" x2="52632" y2="36747"/>
                        <a14:foregroundMark x1="57237" y1="36747" x2="57237" y2="36747"/>
                        <a14:foregroundMark x1="44079" y1="38554" x2="44079" y2="38554"/>
                      </a14:backgroundRemoval>
                    </a14:imgEffect>
                  </a14:imgLayer>
                </a14:imgProps>
              </a:ext>
              <a:ext uri="{28A0092B-C50C-407E-A947-70E740481C1C}">
                <a14:useLocalDpi xmlns:a14="http://schemas.microsoft.com/office/drawing/2010/main" val="0"/>
              </a:ext>
            </a:extLst>
          </a:blip>
          <a:stretch>
            <a:fillRect/>
          </a:stretch>
        </p:blipFill>
        <p:spPr>
          <a:xfrm>
            <a:off x="50802" y="1837759"/>
            <a:ext cx="1930400" cy="2108200"/>
          </a:xfrm>
          <a:prstGeom prst="rect">
            <a:avLst/>
          </a:prstGeom>
        </p:spPr>
      </p:pic>
      <p:pic>
        <p:nvPicPr>
          <p:cNvPr id="5" name="Picture 4" descr="螢幕快照 2020-02-25 20.50.48.png"/>
          <p:cNvPicPr>
            <a:picLocks noChangeAspect="1"/>
          </p:cNvPicPr>
          <p:nvPr/>
        </p:nvPicPr>
        <p:blipFill>
          <a:blip r:embed="rId3">
            <a:extLst>
              <a:ext uri="{BEBA8EAE-BF5A-486C-A8C5-ECC9F3942E4B}">
                <a14:imgProps xmlns:a14="http://schemas.microsoft.com/office/drawing/2010/main">
                  <a14:imgLayer r:embed="rId4">
                    <a14:imgEffect>
                      <a14:backgroundRemoval t="9816" b="89571" l="2941" r="97647"/>
                    </a14:imgEffect>
                  </a14:imgLayer>
                </a14:imgProps>
              </a:ext>
              <a:ext uri="{28A0092B-C50C-407E-A947-70E740481C1C}">
                <a14:useLocalDpi xmlns:a14="http://schemas.microsoft.com/office/drawing/2010/main" val="0"/>
              </a:ext>
            </a:extLst>
          </a:blip>
          <a:stretch>
            <a:fillRect/>
          </a:stretch>
        </p:blipFill>
        <p:spPr>
          <a:xfrm>
            <a:off x="4446500" y="1837759"/>
            <a:ext cx="2159000" cy="2070100"/>
          </a:xfrm>
          <a:prstGeom prst="rect">
            <a:avLst/>
          </a:prstGeom>
        </p:spPr>
      </p:pic>
      <p:pic>
        <p:nvPicPr>
          <p:cNvPr id="6" name="Picture 5" descr="螢幕快照 2020-02-25 20.50.55.png"/>
          <p:cNvPicPr>
            <a:picLocks noChangeAspect="1"/>
          </p:cNvPicPr>
          <p:nvPr/>
        </p:nvPicPr>
        <p:blipFill>
          <a:blip r:embed="rId5">
            <a:extLst>
              <a:ext uri="{BEBA8EAE-BF5A-486C-A8C5-ECC9F3942E4B}">
                <a14:imgProps xmlns:a14="http://schemas.microsoft.com/office/drawing/2010/main">
                  <a14:imgLayer r:embed="rId6">
                    <a14:imgEffect>
                      <a14:backgroundRemoval t="10000" b="95625" l="5556" r="88889"/>
                    </a14:imgEffect>
                  </a14:imgLayer>
                </a14:imgProps>
              </a:ext>
              <a:ext uri="{28A0092B-C50C-407E-A947-70E740481C1C}">
                <a14:useLocalDpi xmlns:a14="http://schemas.microsoft.com/office/drawing/2010/main" val="0"/>
              </a:ext>
            </a:extLst>
          </a:blip>
          <a:stretch>
            <a:fillRect/>
          </a:stretch>
        </p:blipFill>
        <p:spPr>
          <a:xfrm>
            <a:off x="50802" y="4300811"/>
            <a:ext cx="2057400" cy="2032000"/>
          </a:xfrm>
          <a:prstGeom prst="rect">
            <a:avLst/>
          </a:prstGeom>
        </p:spPr>
      </p:pic>
      <p:pic>
        <p:nvPicPr>
          <p:cNvPr id="7" name="Picture 6" descr="螢幕快照 2020-02-25 20.50.59.png"/>
          <p:cNvPicPr>
            <a:picLocks noChangeAspect="1"/>
          </p:cNvPicPr>
          <p:nvPr/>
        </p:nvPicPr>
        <p:blipFill>
          <a:blip r:embed="rId7">
            <a:extLst>
              <a:ext uri="{BEBA8EAE-BF5A-486C-A8C5-ECC9F3942E4B}">
                <a14:imgProps xmlns:a14="http://schemas.microsoft.com/office/drawing/2010/main">
                  <a14:imgLayer r:embed="rId8">
                    <a14:imgEffect>
                      <a14:backgroundRemoval t="9434" b="98113" l="9884" r="89535">
                        <a14:foregroundMark x1="50581" y1="32075" x2="50581" y2="32075"/>
                        <a14:foregroundMark x1="33721" y1="61006" x2="33721" y2="61006"/>
                        <a14:foregroundMark x1="69767" y1="66038" x2="69767" y2="66038"/>
                        <a14:foregroundMark x1="58721" y1="25157" x2="58721" y2="25157"/>
                        <a14:foregroundMark x1="68605" y1="83019" x2="68605" y2="83019"/>
                      </a14:backgroundRemoval>
                    </a14:imgEffect>
                  </a14:imgLayer>
                </a14:imgProps>
              </a:ext>
              <a:ext uri="{28A0092B-C50C-407E-A947-70E740481C1C}">
                <a14:useLocalDpi xmlns:a14="http://schemas.microsoft.com/office/drawing/2010/main" val="0"/>
              </a:ext>
            </a:extLst>
          </a:blip>
          <a:stretch>
            <a:fillRect/>
          </a:stretch>
        </p:blipFill>
        <p:spPr>
          <a:xfrm>
            <a:off x="4368803" y="4330694"/>
            <a:ext cx="2184400" cy="2019300"/>
          </a:xfrm>
          <a:prstGeom prst="rect">
            <a:avLst/>
          </a:prstGeom>
        </p:spPr>
      </p:pic>
      <p:sp>
        <p:nvSpPr>
          <p:cNvPr id="8" name="Text Placeholder 2"/>
          <p:cNvSpPr txBox="1"/>
          <p:nvPr/>
        </p:nvSpPr>
        <p:spPr>
          <a:xfrm>
            <a:off x="6627908" y="1916295"/>
            <a:ext cx="2366682" cy="1867647"/>
          </a:xfrm>
          <a:prstGeom prst="rect">
            <a:avLst/>
          </a:prstGeom>
          <a:ln w="12700">
            <a:miter lim="400000"/>
          </a:ln>
        </p:spPr>
        <p:txBody>
          <a:bodyPr lIns="45719" rIns="45719">
            <a:normAutofit/>
          </a:bodyPr>
          <a:lstStyle>
            <a:lvl1pPr marL="342900" marR="0" indent="-3429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1pPr>
            <a:lvl2pPr marL="783590" marR="0" indent="-32639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2pPr>
            <a:lvl3pPr marL="1219200" marR="0" indent="-3048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3pPr>
            <a:lvl4pPr marL="1737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4pPr>
            <a:lvl5pPr marL="21945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5pPr>
            <a:lvl6pPr marL="26517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6pPr>
            <a:lvl7pPr marL="31089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7pPr>
            <a:lvl8pPr marL="35661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8pPr>
            <a:lvl9pPr marL="4023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9pPr>
          </a:lstStyle>
          <a:p>
            <a:pPr marL="0" indent="0">
              <a:buFont typeface="Arial" panose="020B0604020202020204"/>
              <a:buNone/>
            </a:pPr>
            <a:r>
              <a:rPr lang="zh-TW" altLang="en-US" b="1" dirty="0" smtClean="0">
                <a:solidFill>
                  <a:schemeClr val="tx1"/>
                </a:solidFill>
                <a:latin typeface="微軟正黑體" panose="020B0604030504040204" pitchFamily="34" charset="-120"/>
                <a:ea typeface="微軟正黑體" panose="020B0604030504040204" pitchFamily="34" charset="-120"/>
              </a:rPr>
              <a:t>安在</a:t>
            </a:r>
            <a:endParaRPr lang="en-US" altLang="zh-TW" b="1" dirty="0" smtClean="0">
              <a:solidFill>
                <a:schemeClr val="tx1"/>
              </a:solidFill>
              <a:latin typeface="微軟正黑體" panose="020B0604030504040204" pitchFamily="34" charset="-120"/>
              <a:ea typeface="微軟正黑體" panose="020B0604030504040204" pitchFamily="34" charset="-120"/>
            </a:endParaRPr>
          </a:p>
          <a:p>
            <a:pPr marL="0" indent="0">
              <a:buFont typeface="Arial" panose="020B0604020202020204"/>
              <a:buNone/>
            </a:pPr>
            <a:r>
              <a:rPr lang="zh-TW" altLang="en-US" sz="2200" dirty="0" smtClean="0">
                <a:solidFill>
                  <a:schemeClr val="tx1"/>
                </a:solidFill>
                <a:latin typeface="微軟正黑體" panose="020B0604030504040204" pitchFamily="34" charset="-120"/>
                <a:ea typeface="微軟正黑體" panose="020B0604030504040204" pitchFamily="34" charset="-120"/>
              </a:rPr>
              <a:t>注意力放在自己與家人上，連結關心讓心安定</a:t>
            </a:r>
            <a:endParaRPr lang="en-US" sz="2200" dirty="0">
              <a:solidFill>
                <a:schemeClr val="tx1"/>
              </a:solidFill>
              <a:latin typeface="微軟正黑體" panose="020B0604030504040204" pitchFamily="34" charset="-120"/>
              <a:ea typeface="微軟正黑體" panose="020B0604030504040204" pitchFamily="34" charset="-120"/>
            </a:endParaRPr>
          </a:p>
        </p:txBody>
      </p:sp>
      <p:sp>
        <p:nvSpPr>
          <p:cNvPr id="9" name="Text Placeholder 2"/>
          <p:cNvSpPr txBox="1"/>
          <p:nvPr/>
        </p:nvSpPr>
        <p:spPr>
          <a:xfrm>
            <a:off x="1891556" y="4405399"/>
            <a:ext cx="2366682" cy="1867647"/>
          </a:xfrm>
          <a:prstGeom prst="rect">
            <a:avLst/>
          </a:prstGeom>
          <a:ln w="12700">
            <a:miter lim="400000"/>
          </a:ln>
        </p:spPr>
        <p:txBody>
          <a:bodyPr lIns="45719" rIns="45719">
            <a:normAutofit/>
          </a:bodyPr>
          <a:lstStyle>
            <a:lvl1pPr marL="342900" marR="0" indent="-3429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1pPr>
            <a:lvl2pPr marL="783590" marR="0" indent="-32639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2pPr>
            <a:lvl3pPr marL="1219200" marR="0" indent="-3048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3pPr>
            <a:lvl4pPr marL="1737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4pPr>
            <a:lvl5pPr marL="21945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5pPr>
            <a:lvl6pPr marL="26517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6pPr>
            <a:lvl7pPr marL="31089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7pPr>
            <a:lvl8pPr marL="35661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8pPr>
            <a:lvl9pPr marL="4023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9pPr>
          </a:lstStyle>
          <a:p>
            <a:pPr marL="0" indent="0">
              <a:buFont typeface="Arial" panose="020B0604020202020204"/>
              <a:buNone/>
            </a:pPr>
            <a:r>
              <a:rPr lang="zh-TW" altLang="en-US" b="1" dirty="0" smtClean="0">
                <a:solidFill>
                  <a:schemeClr val="tx1"/>
                </a:solidFill>
                <a:latin typeface="微軟正黑體" panose="020B0604030504040204" pitchFamily="34" charset="-120"/>
                <a:ea typeface="微軟正黑體" panose="020B0604030504040204" pitchFamily="34" charset="-120"/>
              </a:rPr>
              <a:t>安心</a:t>
            </a:r>
            <a:endParaRPr lang="zh-TW" altLang="en-US" b="1" dirty="0" smtClean="0">
              <a:solidFill>
                <a:schemeClr val="tx1"/>
              </a:solidFill>
              <a:latin typeface="微軟正黑體" panose="020B0604030504040204" pitchFamily="34" charset="-120"/>
              <a:ea typeface="微軟正黑體" panose="020B0604030504040204" pitchFamily="34" charset="-120"/>
            </a:endParaRPr>
          </a:p>
          <a:p>
            <a:pPr marL="0" indent="0">
              <a:buFont typeface="Arial" panose="020B0604020202020204"/>
              <a:buNone/>
            </a:pPr>
            <a:r>
              <a:rPr lang="zh-TW" altLang="en-US" sz="2200" dirty="0" smtClean="0">
                <a:solidFill>
                  <a:schemeClr val="tx1"/>
                </a:solidFill>
                <a:latin typeface="微軟正黑體" panose="020B0604030504040204" pitchFamily="34" charset="-120"/>
                <a:ea typeface="微軟正黑體" panose="020B0604030504040204" pitchFamily="34" charset="-120"/>
              </a:rPr>
              <a:t>靜心、專注當下生活</a:t>
            </a:r>
            <a:endParaRPr lang="en-US" sz="2200" dirty="0">
              <a:solidFill>
                <a:schemeClr val="tx1"/>
              </a:solidFill>
              <a:latin typeface="微軟正黑體" panose="020B0604030504040204" pitchFamily="34" charset="-120"/>
              <a:ea typeface="微軟正黑體" panose="020B0604030504040204" pitchFamily="34" charset="-120"/>
            </a:endParaRPr>
          </a:p>
        </p:txBody>
      </p:sp>
      <p:sp>
        <p:nvSpPr>
          <p:cNvPr id="10" name="Text Placeholder 2"/>
          <p:cNvSpPr txBox="1"/>
          <p:nvPr/>
        </p:nvSpPr>
        <p:spPr>
          <a:xfrm>
            <a:off x="6605500" y="4403151"/>
            <a:ext cx="2366682" cy="1867647"/>
          </a:xfrm>
          <a:prstGeom prst="rect">
            <a:avLst/>
          </a:prstGeom>
          <a:ln w="12700">
            <a:miter lim="400000"/>
          </a:ln>
        </p:spPr>
        <p:txBody>
          <a:bodyPr lIns="45719" rIns="45719">
            <a:normAutofit/>
          </a:bodyPr>
          <a:lstStyle>
            <a:lvl1pPr marL="342900" marR="0" indent="-3429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1pPr>
            <a:lvl2pPr marL="783590" marR="0" indent="-32639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2pPr>
            <a:lvl3pPr marL="1219200" marR="0" indent="-3048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3pPr>
            <a:lvl4pPr marL="1737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4pPr>
            <a:lvl5pPr marL="21945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5pPr>
            <a:lvl6pPr marL="26517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6pPr>
            <a:lvl7pPr marL="31089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7pPr>
            <a:lvl8pPr marL="35661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8pPr>
            <a:lvl9pPr marL="4023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9pPr>
          </a:lstStyle>
          <a:p>
            <a:pPr marL="0" indent="0">
              <a:buFont typeface="Arial" panose="020B0604020202020204"/>
              <a:buNone/>
            </a:pPr>
            <a:r>
              <a:rPr lang="zh-TW" altLang="en-US" b="1" dirty="0" smtClean="0">
                <a:solidFill>
                  <a:schemeClr val="tx1"/>
                </a:solidFill>
                <a:latin typeface="微軟正黑體" panose="020B0604030504040204" pitchFamily="34" charset="-120"/>
                <a:ea typeface="微軟正黑體" panose="020B0604030504040204" pitchFamily="34" charset="-120"/>
              </a:rPr>
              <a:t>安全</a:t>
            </a:r>
            <a:endParaRPr lang="en-US" altLang="zh-TW" b="1" dirty="0" smtClean="0">
              <a:solidFill>
                <a:schemeClr val="tx1"/>
              </a:solidFill>
              <a:latin typeface="微軟正黑體" panose="020B0604030504040204" pitchFamily="34" charset="-120"/>
              <a:ea typeface="微軟正黑體" panose="020B0604030504040204" pitchFamily="34" charset="-120"/>
            </a:endParaRPr>
          </a:p>
          <a:p>
            <a:pPr marL="0" indent="0">
              <a:buFont typeface="Arial" panose="020B0604020202020204"/>
              <a:buNone/>
            </a:pPr>
            <a:r>
              <a:rPr lang="zh-TW" altLang="en-US" sz="2200" dirty="0" smtClean="0">
                <a:solidFill>
                  <a:schemeClr val="tx1"/>
                </a:solidFill>
                <a:latin typeface="微軟正黑體" panose="020B0604030504040204" pitchFamily="34" charset="-120"/>
                <a:ea typeface="微軟正黑體" panose="020B0604030504040204" pitchFamily="34" charset="-120"/>
              </a:rPr>
              <a:t>防疫有共識，對社會帶有一分責任，警覺不隱瞞</a:t>
            </a:r>
            <a:endParaRPr lang="en-US" sz="2200" dirty="0">
              <a:solidFill>
                <a:schemeClr val="tx1"/>
              </a:solidFill>
              <a:latin typeface="微軟正黑體" panose="020B0604030504040204" pitchFamily="34" charset="-120"/>
              <a:ea typeface="微軟正黑體" panose="020B0604030504040204" pitchFamily="34" charset="-120"/>
            </a:endParaRPr>
          </a:p>
        </p:txBody>
      </p:sp>
      <p:sp>
        <p:nvSpPr>
          <p:cNvPr id="11" name="TextBox 10"/>
          <p:cNvSpPr txBox="1"/>
          <p:nvPr/>
        </p:nvSpPr>
        <p:spPr>
          <a:xfrm>
            <a:off x="262967" y="6484471"/>
            <a:ext cx="6170708" cy="26160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457200" rtl="0" fontAlgn="auto" latinLnBrk="0" hangingPunct="0">
              <a:lnSpc>
                <a:spcPct val="100000"/>
              </a:lnSpc>
              <a:spcBef>
                <a:spcPts val="0"/>
              </a:spcBef>
              <a:spcAft>
                <a:spcPts val="0"/>
              </a:spcAft>
              <a:buClrTx/>
              <a:buSzTx/>
              <a:buFontTx/>
              <a:buNone/>
            </a:pPr>
            <a:r>
              <a:rPr kumimoji="0" lang="zh-TW" altLang="en-US" sz="1050" b="0" i="0" u="none" strike="noStrike" cap="none" spc="0" normalizeH="0" baseline="0" dirty="0" smtClean="0">
                <a:ln>
                  <a:noFill/>
                </a:ln>
                <a:solidFill>
                  <a:srgbClr val="000000"/>
                </a:solidFill>
                <a:effectLst/>
                <a:uFillTx/>
                <a:latin typeface="+mj-lt"/>
                <a:ea typeface="+mj-ea"/>
                <a:cs typeface="+mj-cs"/>
                <a:sym typeface="Calibri" panose="020F0502020204030204"/>
              </a:rPr>
              <a:t>資料來源：財團法人中華民國諮商心理師公會全國聯合會</a:t>
            </a:r>
            <a:endParaRPr kumimoji="0" lang="en-US" sz="1050" b="0" i="0" u="none" strike="noStrike" cap="none" spc="0" normalizeH="0" baseline="0" dirty="0">
              <a:ln>
                <a:noFill/>
              </a:ln>
              <a:solidFill>
                <a:srgbClr val="000000"/>
              </a:solidFill>
              <a:effectLst/>
              <a:uFillTx/>
              <a:latin typeface="+mj-lt"/>
              <a:ea typeface="+mj-ea"/>
              <a:cs typeface="+mj-cs"/>
              <a:sym typeface="Calibri" panose="020F0502020204030204"/>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2" y="4959717"/>
            <a:ext cx="7772401" cy="1362075"/>
          </a:xfrm>
        </p:spPr>
        <p:txBody>
          <a:bodyPr/>
          <a:lstStyle/>
          <a:p>
            <a:pPr algn="ctr"/>
            <a:r>
              <a:rPr lang="zh-TW" altLang="en-US" dirty="0" smtClean="0"/>
              <a:t>三、維持生活步調</a:t>
            </a:r>
            <a:r>
              <a:rPr lang="en-US" altLang="zh-TW" dirty="0" smtClean="0"/>
              <a:t>⋯⋯</a:t>
            </a:r>
            <a:endParaRPr lang="en-US" dirty="0"/>
          </a:p>
        </p:txBody>
      </p:sp>
      <p:sp>
        <p:nvSpPr>
          <p:cNvPr id="3" name="Text Placeholder 2"/>
          <p:cNvSpPr>
            <a:spLocks noGrp="1"/>
          </p:cNvSpPr>
          <p:nvPr>
            <p:ph type="body" sz="quarter" idx="1"/>
          </p:nvPr>
        </p:nvSpPr>
        <p:spPr/>
        <p:txBody>
          <a:bodyPr/>
          <a:lstStyle/>
          <a:p>
            <a:endParaRPr lang="en-US" dirty="0"/>
          </a:p>
        </p:txBody>
      </p:sp>
      <p:pic>
        <p:nvPicPr>
          <p:cNvPr id="5" name="Picture 4" descr="拿着与犯规分传染媒介例证的哀伤的矮小的男小学生考试卷子在白色背景-117361455.jpg"/>
          <p:cNvPicPr>
            <a:picLocks noChangeAspect="1"/>
          </p:cNvPicPr>
          <p:nvPr/>
        </p:nvPicPr>
        <p:blipFill rotWithShape="1">
          <a:blip r:embed="rId1" cstate="print">
            <a:extLst>
              <a:ext uri="{BEBA8EAE-BF5A-486C-A8C5-ECC9F3942E4B}">
                <a14:imgProps xmlns:a14="http://schemas.microsoft.com/office/drawing/2010/main">
                  <a14:imgLayer r:embed="rId2">
                    <a14:imgEffect>
                      <a14:backgroundRemoval t="10000" b="90000" l="10000" r="90000"/>
                    </a14:imgEffect>
                  </a14:imgLayer>
                </a14:imgProps>
              </a:ext>
              <a:ext uri="{28A0092B-C50C-407E-A947-70E740481C1C}">
                <a14:useLocalDpi xmlns:a14="http://schemas.microsoft.com/office/drawing/2010/main" val="0"/>
              </a:ext>
            </a:extLst>
          </a:blip>
          <a:srcRect b="13243"/>
          <a:stretch>
            <a:fillRect/>
          </a:stretch>
        </p:blipFill>
        <p:spPr>
          <a:xfrm>
            <a:off x="1673412" y="-233086"/>
            <a:ext cx="5985435" cy="5192803"/>
          </a:xfrm>
          <a:prstGeom prst="rect">
            <a:avLst/>
          </a:prstGeom>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zh-TW" altLang="en-US" dirty="0" smtClean="0"/>
              <a:t>延長寒假你都做了一些什麼事呢？</a:t>
            </a:r>
            <a:endParaRPr lang="en-US" dirty="0"/>
          </a:p>
        </p:txBody>
      </p:sp>
      <p:sp>
        <p:nvSpPr>
          <p:cNvPr id="5" name="Text Placeholder 4"/>
          <p:cNvSpPr>
            <a:spLocks noGrp="1"/>
          </p:cNvSpPr>
          <p:nvPr>
            <p:ph type="body" idx="1"/>
          </p:nvPr>
        </p:nvSpPr>
        <p:spPr>
          <a:xfrm>
            <a:off x="457200" y="1600200"/>
            <a:ext cx="8229600" cy="4899212"/>
          </a:xfrm>
        </p:spPr>
        <p:txBody>
          <a:bodyPr>
            <a:normAutofit fontScale="92500" lnSpcReduction="10000"/>
          </a:bodyPr>
          <a:lstStyle/>
          <a:p>
            <a:pPr>
              <a:lnSpc>
                <a:spcPct val="120000"/>
              </a:lnSpc>
            </a:pPr>
            <a:r>
              <a:rPr lang="zh-TW" altLang="en-US" dirty="0" smtClean="0"/>
              <a:t>看小說、漫畫、追劇～～</a:t>
            </a:r>
            <a:endParaRPr lang="en-US" altLang="zh-TW" dirty="0" smtClean="0"/>
          </a:p>
          <a:p>
            <a:pPr>
              <a:lnSpc>
                <a:spcPct val="120000"/>
              </a:lnSpc>
            </a:pPr>
            <a:r>
              <a:rPr lang="zh-TW" altLang="en-US" dirty="0" smtClean="0"/>
              <a:t>玩手機遊戲、吃各種雞！</a:t>
            </a:r>
            <a:endParaRPr lang="en-US" altLang="zh-TW" dirty="0" smtClean="0"/>
          </a:p>
          <a:p>
            <a:pPr>
              <a:lnSpc>
                <a:spcPct val="120000"/>
              </a:lnSpc>
            </a:pPr>
            <a:r>
              <a:rPr lang="zh-TW" altLang="en-US" dirty="0" smtClean="0"/>
              <a:t>一直睡覺得好累</a:t>
            </a:r>
            <a:r>
              <a:rPr lang="en-US" altLang="zh-TW" dirty="0" smtClean="0"/>
              <a:t>⋯⋯</a:t>
            </a:r>
            <a:endParaRPr lang="en-US" altLang="zh-TW" dirty="0" smtClean="0"/>
          </a:p>
          <a:p>
            <a:pPr>
              <a:lnSpc>
                <a:spcPct val="120000"/>
              </a:lnSpc>
            </a:pPr>
            <a:r>
              <a:rPr lang="zh-TW" altLang="en-US" dirty="0" smtClean="0"/>
              <a:t>一直念書可是記不起來，白費力氣</a:t>
            </a:r>
            <a:r>
              <a:rPr lang="en-US" altLang="zh-TW" dirty="0" smtClean="0"/>
              <a:t>⋯⋯</a:t>
            </a:r>
            <a:endParaRPr lang="en-US" altLang="zh-TW" dirty="0" smtClean="0"/>
          </a:p>
          <a:p>
            <a:pPr>
              <a:lnSpc>
                <a:spcPct val="120000"/>
              </a:lnSpc>
            </a:pPr>
            <a:r>
              <a:rPr lang="zh-TW" altLang="en-US" dirty="0" smtClean="0"/>
              <a:t>好餓好餓，我吃吃吃吃吃吃</a:t>
            </a:r>
            <a:r>
              <a:rPr lang="en-US" altLang="zh-TW" dirty="0" smtClean="0"/>
              <a:t>⋯⋯</a:t>
            </a:r>
            <a:endParaRPr lang="en-US" altLang="zh-TW" dirty="0" smtClean="0"/>
          </a:p>
          <a:p>
            <a:pPr>
              <a:lnSpc>
                <a:spcPct val="120000"/>
              </a:lnSpc>
            </a:pPr>
            <a:r>
              <a:rPr lang="zh-TW" altLang="en-US" dirty="0" smtClean="0"/>
              <a:t>今天上課達成，明天繼續堅持！！</a:t>
            </a:r>
            <a:endParaRPr lang="en-US" altLang="zh-TW" dirty="0" smtClean="0"/>
          </a:p>
          <a:p>
            <a:pPr>
              <a:lnSpc>
                <a:spcPct val="120000"/>
              </a:lnSpc>
            </a:pPr>
            <a:r>
              <a:rPr lang="zh-TW" altLang="en-US" dirty="0" smtClean="0"/>
              <a:t>不管颳風下雨我都要打球</a:t>
            </a:r>
            <a:endParaRPr lang="en-US" altLang="zh-TW" dirty="0" smtClean="0"/>
          </a:p>
          <a:p>
            <a:pPr>
              <a:lnSpc>
                <a:spcPct val="120000"/>
              </a:lnSpc>
            </a:pPr>
            <a:r>
              <a:rPr lang="en-US" altLang="zh-TW" dirty="0" smtClean="0"/>
              <a:t>⋯⋯</a:t>
            </a:r>
            <a:endParaRPr lang="en-US" dirty="0"/>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難以維持平常固定作息的感覺</a:t>
            </a:r>
            <a:endParaRPr lang="en-US" dirty="0"/>
          </a:p>
        </p:txBody>
      </p:sp>
      <p:sp>
        <p:nvSpPr>
          <p:cNvPr id="3" name="Text Placeholder 2"/>
          <p:cNvSpPr>
            <a:spLocks noGrp="1"/>
          </p:cNvSpPr>
          <p:nvPr>
            <p:ph type="body" idx="1"/>
          </p:nvPr>
        </p:nvSpPr>
        <p:spPr>
          <a:xfrm>
            <a:off x="427318" y="1495613"/>
            <a:ext cx="8387976" cy="4525963"/>
          </a:xfrm>
        </p:spPr>
        <p:txBody>
          <a:bodyPr/>
          <a:lstStyle/>
          <a:p>
            <a:pPr>
              <a:lnSpc>
                <a:spcPct val="120000"/>
              </a:lnSpc>
            </a:pPr>
            <a:r>
              <a:rPr lang="zh-TW" altLang="en-US" dirty="0" smtClean="0"/>
              <a:t>這很常見，可能因你正在面臨一個變動的事</a:t>
            </a:r>
            <a:endParaRPr lang="en-US" altLang="zh-TW" dirty="0" smtClean="0"/>
          </a:p>
          <a:p>
            <a:pPr>
              <a:lnSpc>
                <a:spcPct val="120000"/>
              </a:lnSpc>
            </a:pPr>
            <a:r>
              <a:rPr lang="zh-TW" altLang="en-US" dirty="0" smtClean="0"/>
              <a:t>生活中的每一件事都會有不同的壓力</a:t>
            </a:r>
            <a:endParaRPr lang="en-US" altLang="zh-TW" dirty="0" smtClean="0"/>
          </a:p>
          <a:p>
            <a:pPr>
              <a:lnSpc>
                <a:spcPct val="120000"/>
              </a:lnSpc>
            </a:pPr>
            <a:r>
              <a:rPr lang="zh-TW" altLang="en-US" dirty="0" smtClean="0"/>
              <a:t>人類面臨壓力時，會激起「戰或逃」反應</a:t>
            </a:r>
            <a:endParaRPr lang="en-US" dirty="0"/>
          </a:p>
        </p:txBody>
      </p:sp>
      <p:pic>
        <p:nvPicPr>
          <p:cNvPr id="4" name="Picture 3" descr="0.jpe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315884" y="3613625"/>
            <a:ext cx="4512235" cy="3647786"/>
          </a:xfrm>
          <a:prstGeom prst="rect">
            <a:avLst/>
          </a:prstGeom>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你是應對挑戰或是逃避呢？</a:t>
            </a:r>
            <a:endParaRPr lang="en-US" dirty="0"/>
          </a:p>
        </p:txBody>
      </p:sp>
      <p:sp>
        <p:nvSpPr>
          <p:cNvPr id="3" name="Text Placeholder 2"/>
          <p:cNvSpPr>
            <a:spLocks noGrp="1"/>
          </p:cNvSpPr>
          <p:nvPr>
            <p:ph type="body" idx="1"/>
          </p:nvPr>
        </p:nvSpPr>
        <p:spPr/>
        <p:txBody>
          <a:bodyPr/>
          <a:lstStyle/>
          <a:p>
            <a:r>
              <a:rPr lang="zh-TW" altLang="en-US" dirty="0" smtClean="0"/>
              <a:t>同學們舉例個人狀況說明一下</a:t>
            </a:r>
            <a:r>
              <a:rPr lang="en-US" altLang="zh-TW" dirty="0" smtClean="0"/>
              <a:t>⋯⋯</a:t>
            </a:r>
            <a:endParaRPr lang="en-US" dirty="0"/>
          </a:p>
        </p:txBody>
      </p:sp>
      <p:pic>
        <p:nvPicPr>
          <p:cNvPr id="4" name="Picture 3" descr="unnamed.jpg"/>
          <p:cNvPicPr>
            <a:picLocks noChangeAspect="1"/>
          </p:cNvPicPr>
          <p:nvPr/>
        </p:nvPicPr>
        <p:blipFill>
          <a:blip r:embed="rId1">
            <a:extLst>
              <a:ext uri="{BEBA8EAE-BF5A-486C-A8C5-ECC9F3942E4B}">
                <a14:imgProps xmlns:a14="http://schemas.microsoft.com/office/drawing/2010/main">
                  <a14:imgLayer r:embed="rId2">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4091548" y="2091765"/>
            <a:ext cx="4395041" cy="4688044"/>
          </a:xfrm>
          <a:prstGeom prst="rect">
            <a:avLst/>
          </a:prstGeom>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無論面對疫情或是讀書</a:t>
            </a:r>
            <a:endParaRPr lang="en-US" dirty="0"/>
          </a:p>
        </p:txBody>
      </p:sp>
      <p:sp>
        <p:nvSpPr>
          <p:cNvPr id="3" name="Text Placeholder 2"/>
          <p:cNvSpPr>
            <a:spLocks noGrp="1"/>
          </p:cNvSpPr>
          <p:nvPr>
            <p:ph type="body" idx="1"/>
          </p:nvPr>
        </p:nvSpPr>
        <p:spPr/>
        <p:txBody>
          <a:bodyPr/>
          <a:lstStyle/>
          <a:p>
            <a:pPr>
              <a:lnSpc>
                <a:spcPct val="120000"/>
              </a:lnSpc>
            </a:pPr>
            <a:r>
              <a:rPr lang="zh-TW" altLang="en-US" dirty="0" smtClean="0"/>
              <a:t>覺察自己當前情緒</a:t>
            </a:r>
            <a:endParaRPr lang="en-US" altLang="zh-TW" dirty="0" smtClean="0"/>
          </a:p>
          <a:p>
            <a:pPr>
              <a:lnSpc>
                <a:spcPct val="120000"/>
              </a:lnSpc>
            </a:pPr>
            <a:r>
              <a:rPr lang="zh-TW" altLang="en-US" dirty="0" smtClean="0"/>
              <a:t>調適情緒才能好好做事</a:t>
            </a:r>
            <a:endParaRPr lang="en-US" altLang="zh-TW" dirty="0" smtClean="0"/>
          </a:p>
          <a:p>
            <a:pPr>
              <a:lnSpc>
                <a:spcPct val="120000"/>
              </a:lnSpc>
            </a:pPr>
            <a:endParaRPr lang="en-US" dirty="0"/>
          </a:p>
        </p:txBody>
      </p:sp>
      <p:pic>
        <p:nvPicPr>
          <p:cNvPr id="4" name="Picture 3" descr="images.jpe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478109" y="3527313"/>
            <a:ext cx="5947655" cy="3330687"/>
          </a:xfrm>
          <a:prstGeom prst="rect">
            <a:avLst/>
          </a:prstGeom>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幫助面對壓力的好方法</a:t>
            </a:r>
            <a:endParaRPr lang="en-US" dirty="0"/>
          </a:p>
        </p:txBody>
      </p:sp>
      <p:sp>
        <p:nvSpPr>
          <p:cNvPr id="3" name="Text Placeholder 2"/>
          <p:cNvSpPr>
            <a:spLocks noGrp="1"/>
          </p:cNvSpPr>
          <p:nvPr>
            <p:ph type="body" idx="1"/>
          </p:nvPr>
        </p:nvSpPr>
        <p:spPr/>
        <p:txBody>
          <a:bodyPr/>
          <a:lstStyle/>
          <a:p>
            <a:endParaRPr lang="en-US" dirty="0"/>
          </a:p>
        </p:txBody>
      </p:sp>
      <p:pic>
        <p:nvPicPr>
          <p:cNvPr id="4" name="Picture 3" descr="5768.png_860.png"/>
          <p:cNvPicPr>
            <a:picLocks noChangeAspect="1"/>
          </p:cNvPicPr>
          <p:nvPr/>
        </p:nvPicPr>
        <p:blipFill rotWithShape="1">
          <a:blip r:embed="rId1">
            <a:extLst>
              <a:ext uri="{BEBA8EAE-BF5A-486C-A8C5-ECC9F3942E4B}">
                <a14:imgProps xmlns:a14="http://schemas.microsoft.com/office/drawing/2010/main">
                  <a14:imgLayer r:embed="rId2">
                    <a14:imgEffect>
                      <a14:backgroundRemoval t="9910" b="96059" l="10000" r="92791">
                        <a14:foregroundMark x1="45233" y1="66667" x2="45233" y2="66667"/>
                        <a14:foregroundMark x1="42326" y1="58559" x2="42326" y2="58559"/>
                        <a14:foregroundMark x1="42326" y1="56194" x2="42326" y2="56194"/>
                        <a14:foregroundMark x1="50930" y1="58333" x2="50930" y2="58333"/>
                        <a14:foregroundMark x1="51163" y1="69257" x2="51163" y2="69257"/>
                        <a14:foregroundMark x1="53140" y1="80405" x2="53140" y2="80405"/>
                        <a14:foregroundMark x1="47093" y1="72297" x2="47093" y2="72297"/>
                        <a14:foregroundMark x1="41279" y1="65315" x2="41279" y2="65315"/>
                        <a14:foregroundMark x1="30930" y1="61486" x2="30930" y2="61486"/>
                        <a14:foregroundMark x1="55000" y1="82770" x2="55000" y2="82770"/>
                        <a14:foregroundMark x1="56744" y1="67793" x2="56744" y2="67793"/>
                        <a14:foregroundMark x1="56047" y1="61712" x2="56047" y2="61712"/>
                        <a14:foregroundMark x1="46860" y1="65315" x2="46860" y2="65315"/>
                        <a14:foregroundMark x1="43721" y1="68806" x2="43721" y2="68806"/>
                        <a14:foregroundMark x1="35814" y1="58559" x2="35814" y2="58559"/>
                        <a14:foregroundMark x1="28372" y1="59685" x2="28372" y2="59685"/>
                        <a14:foregroundMark x1="40581" y1="57545" x2="40581" y2="57545"/>
                        <a14:foregroundMark x1="38488" y1="56644" x2="38488" y2="56644"/>
                        <a14:foregroundMark x1="40581" y1="63176" x2="40581" y2="63176"/>
                        <a14:foregroundMark x1="47326" y1="55518" x2="47326" y2="55518"/>
                        <a14:foregroundMark x1="45698" y1="62725" x2="45698" y2="62725"/>
                        <a14:foregroundMark x1="44884" y1="55293" x2="44884" y2="55293"/>
                        <a14:foregroundMark x1="50465" y1="62050" x2="50465" y2="62050"/>
                        <a14:foregroundMark x1="57442" y1="60135" x2="57442" y2="60135"/>
                        <a14:foregroundMark x1="55349" y1="76014" x2="55349" y2="76014"/>
                        <a14:foregroundMark x1="48256" y1="67342" x2="48256" y2="67342"/>
                        <a14:foregroundMark x1="39186" y1="74550" x2="39186" y2="74550"/>
                        <a14:foregroundMark x1="35349" y1="75338" x2="35349" y2="75338"/>
                        <a14:foregroundMark x1="32209" y1="78041" x2="32209" y2="78041"/>
                        <a14:foregroundMark x1="33372" y1="77815" x2="33372" y2="77815"/>
                        <a14:foregroundMark x1="34535" y1="85811" x2="34535" y2="85811"/>
                        <a14:foregroundMark x1="36047" y1="81532" x2="36047" y2="81532"/>
                        <a14:foregroundMark x1="31744" y1="82320" x2="31744" y2="82320"/>
                        <a14:foregroundMark x1="37674" y1="72523" x2="37674" y2="72523"/>
                        <a14:foregroundMark x1="39884" y1="69257" x2="39884" y2="69257"/>
                        <a14:foregroundMark x1="41860" y1="70608" x2="41860" y2="70608"/>
                        <a14:foregroundMark x1="44884" y1="70833" x2="44884" y2="70833"/>
                        <a14:foregroundMark x1="48256" y1="69932" x2="48256" y2="69932"/>
                        <a14:foregroundMark x1="53140" y1="59234" x2="53140" y2="59234"/>
                        <a14:foregroundMark x1="58372" y1="64527" x2="58372" y2="64527"/>
                        <a14:foregroundMark x1="52907" y1="74775" x2="52907" y2="74775"/>
                      </a14:backgroundRemoval>
                    </a14:imgEffect>
                  </a14:imgLayer>
                </a14:imgProps>
              </a:ext>
              <a:ext uri="{28A0092B-C50C-407E-A947-70E740481C1C}">
                <a14:useLocalDpi xmlns:a14="http://schemas.microsoft.com/office/drawing/2010/main" val="0"/>
              </a:ext>
            </a:extLst>
          </a:blip>
          <a:srcRect t="8932"/>
          <a:stretch>
            <a:fillRect/>
          </a:stretch>
        </p:blipFill>
        <p:spPr>
          <a:xfrm>
            <a:off x="1837770" y="1726206"/>
            <a:ext cx="5457467" cy="5131794"/>
          </a:xfrm>
          <a:prstGeom prst="rect">
            <a:avLst/>
          </a:prstGeom>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p:cNvSpPr>
            <a:spLocks noGrp="1"/>
          </p:cNvSpPr>
          <p:nvPr>
            <p:ph type="title"/>
          </p:nvPr>
        </p:nvSpPr>
        <p:spPr/>
        <p:txBody>
          <a:bodyPr/>
          <a:lstStyle/>
          <a:p>
            <a:r>
              <a:rPr lang="zh-TW" altLang="en-US" dirty="0" smtClean="0"/>
              <a:t>三大主軸：</a:t>
            </a:r>
            <a:endParaRPr lang="en-US" dirty="0"/>
          </a:p>
        </p:txBody>
      </p:sp>
      <p:pic>
        <p:nvPicPr>
          <p:cNvPr id="16" name="Picture 3" descr="Picture 3"/>
          <p:cNvPicPr>
            <a:picLocks noChangeAspect="1"/>
          </p:cNvPicPr>
          <p:nvPr/>
        </p:nvPicPr>
        <p:blipFill rotWithShape="1">
          <a:blip r:embed="rId1">
            <a:extLst>
              <a:ext uri="{BEBA8EAE-BF5A-486C-A8C5-ECC9F3942E4B}">
                <a14:imgProps xmlns:a14="http://schemas.microsoft.com/office/drawing/2010/main">
                  <a14:imgLayer r:embed="rId2">
                    <a14:imgEffect>
                      <a14:backgroundRemoval t="36589" b="89714" l="29297" r="66992"/>
                    </a14:imgEffect>
                  </a14:imgLayer>
                </a14:imgProps>
              </a:ext>
            </a:extLst>
          </a:blip>
          <a:srcRect l="29013" t="35802" r="33024" b="10672"/>
          <a:stretch>
            <a:fillRect/>
          </a:stretch>
        </p:blipFill>
        <p:spPr>
          <a:xfrm>
            <a:off x="2906887" y="3047994"/>
            <a:ext cx="3471334" cy="3670831"/>
          </a:xfrm>
          <a:prstGeom prst="rect">
            <a:avLst/>
          </a:prstGeom>
          <a:ln w="12700">
            <a:miter lim="400000"/>
            <a:headEnd/>
            <a:tailEnd/>
          </a:ln>
        </p:spPr>
      </p:pic>
      <p:pic>
        <p:nvPicPr>
          <p:cNvPr id="17" name="Picture 3" descr="Picture 3"/>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34375" b="62500" l="9473" r="32227">
                        <a14:foregroundMark x1="20996" y1="67057" x2="20996" y2="67057"/>
                        <a14:foregroundMark x1="15723" y1="67839" x2="15723" y2="67839"/>
                        <a14:foregroundMark x1="22266" y1="69531" x2="22266" y2="69531"/>
                      </a14:backgroundRemoval>
                    </a14:imgEffect>
                    <a14:imgEffect>
                      <a14:brightnessContrast bright="-20000" contrast="40000"/>
                    </a14:imgEffect>
                    <a14:imgEffect>
                      <a14:sharpenSoften amount="50000"/>
                    </a14:imgEffect>
                  </a14:imgLayer>
                </a14:imgProps>
              </a:ext>
            </a:extLst>
          </a:blip>
          <a:srcRect l="8642" t="30041" r="65124" b="36627"/>
          <a:stretch>
            <a:fillRect/>
          </a:stretch>
        </p:blipFill>
        <p:spPr>
          <a:xfrm>
            <a:off x="6287911" y="3965216"/>
            <a:ext cx="1732531" cy="1651000"/>
          </a:xfrm>
          <a:prstGeom prst="rect">
            <a:avLst/>
          </a:prstGeom>
          <a:ln w="12700">
            <a:miter lim="400000"/>
            <a:headEnd/>
            <a:tailEnd/>
          </a:ln>
        </p:spPr>
      </p:pic>
      <p:pic>
        <p:nvPicPr>
          <p:cNvPr id="18" name="Picture 3" descr="Picture 3"/>
          <p:cNvPicPr>
            <a:picLocks noChangeAspect="1"/>
          </p:cNvPicPr>
          <p:nvPr/>
        </p:nvPicPr>
        <p:blipFill rotWithShape="1">
          <a:blip r:embed="rId5">
            <a:duotone>
              <a:schemeClr val="accent5">
                <a:shade val="45000"/>
                <a:satMod val="135000"/>
              </a:schemeClr>
              <a:prstClr val="white"/>
            </a:duotone>
            <a:extLst>
              <a:ext uri="{BEBA8EAE-BF5A-486C-A8C5-ECC9F3942E4B}">
                <a14:imgProps xmlns:a14="http://schemas.microsoft.com/office/drawing/2010/main">
                  <a14:imgLayer r:embed="rId6">
                    <a14:imgEffect>
                      <a14:backgroundRemoval t="33203" b="62500" l="37793" r="67188">
                        <a14:foregroundMark x1="57129" y1="57161" x2="57129" y2="57161"/>
                      </a14:backgroundRemoval>
                    </a14:imgEffect>
                  </a14:imgLayer>
                </a14:imgProps>
              </a:ext>
            </a:extLst>
          </a:blip>
          <a:srcRect l="34629" t="30042" r="33026" b="37037"/>
          <a:stretch>
            <a:fillRect/>
          </a:stretch>
        </p:blipFill>
        <p:spPr>
          <a:xfrm>
            <a:off x="4464706" y="1268449"/>
            <a:ext cx="2331203" cy="1779545"/>
          </a:xfrm>
          <a:prstGeom prst="rect">
            <a:avLst/>
          </a:prstGeom>
          <a:ln w="12700">
            <a:miter lim="400000"/>
            <a:headEnd/>
            <a:tailEnd/>
          </a:ln>
        </p:spPr>
      </p:pic>
      <p:pic>
        <p:nvPicPr>
          <p:cNvPr id="19" name="Picture 3" descr="Picture 3"/>
          <p:cNvPicPr>
            <a:picLocks noChangeAspect="1"/>
          </p:cNvPicPr>
          <p:nvPr/>
        </p:nvPicPr>
        <p:blipFill rotWithShape="1">
          <a:blip r:embed="rId7">
            <a:duotone>
              <a:schemeClr val="accent3">
                <a:shade val="45000"/>
                <a:satMod val="135000"/>
              </a:schemeClr>
              <a:prstClr val="white"/>
            </a:duotone>
            <a:extLst>
              <a:ext uri="{BEBA8EAE-BF5A-486C-A8C5-ECC9F3942E4B}">
                <a14:imgProps xmlns:a14="http://schemas.microsoft.com/office/drawing/2010/main">
                  <a14:imgLayer r:embed="rId8">
                    <a14:imgEffect>
                      <a14:backgroundRemoval t="29948" b="62109" l="70020" r="89648">
                        <a14:foregroundMark x1="79590" y1="36198" x2="79590" y2="36198"/>
                      </a14:backgroundRemoval>
                    </a14:imgEffect>
                    <a14:imgEffect>
                      <a14:brightnessContrast contrast="40000"/>
                    </a14:imgEffect>
                  </a14:imgLayer>
                </a14:imgProps>
              </a:ext>
            </a:extLst>
          </a:blip>
          <a:srcRect l="67655" t="28807" r="7716" b="38272"/>
          <a:stretch>
            <a:fillRect/>
          </a:stretch>
        </p:blipFill>
        <p:spPr>
          <a:xfrm>
            <a:off x="513651" y="3471335"/>
            <a:ext cx="2252134" cy="2257778"/>
          </a:xfrm>
          <a:prstGeom prst="rect">
            <a:avLst/>
          </a:prstGeom>
          <a:ln w="12700">
            <a:miter lim="400000"/>
            <a:headEnd/>
            <a:tailEnd/>
          </a:ln>
        </p:spPr>
      </p:pic>
      <p:cxnSp>
        <p:nvCxnSpPr>
          <p:cNvPr id="21" name="Straight Arrow Connector 20"/>
          <p:cNvCxnSpPr/>
          <p:nvPr/>
        </p:nvCxnSpPr>
        <p:spPr>
          <a:xfrm flipV="1">
            <a:off x="4684889" y="2624667"/>
            <a:ext cx="592667" cy="669750"/>
          </a:xfrm>
          <a:prstGeom prst="straightConnector1">
            <a:avLst/>
          </a:prstGeom>
          <a:noFill/>
          <a:ln w="25400" cap="flat">
            <a:solidFill>
              <a:schemeClr val="accent1"/>
            </a:solidFill>
            <a:prstDash val="solid"/>
            <a:round/>
            <a:tailEnd type="arrow"/>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cxnSp>
        <p:nvCxnSpPr>
          <p:cNvPr id="23" name="Straight Arrow Connector 22"/>
          <p:cNvCxnSpPr/>
          <p:nvPr/>
        </p:nvCxnSpPr>
        <p:spPr>
          <a:xfrm flipV="1">
            <a:off x="5091287" y="4854222"/>
            <a:ext cx="1196624" cy="455247"/>
          </a:xfrm>
          <a:prstGeom prst="straightConnector1">
            <a:avLst/>
          </a:prstGeom>
          <a:noFill/>
          <a:ln w="25400" cap="flat">
            <a:solidFill>
              <a:schemeClr val="accent1"/>
            </a:solidFill>
            <a:prstDash val="solid"/>
            <a:round/>
            <a:tailEnd type="arrow"/>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cxnSp>
        <p:nvCxnSpPr>
          <p:cNvPr id="25" name="Straight Arrow Connector 24"/>
          <p:cNvCxnSpPr/>
          <p:nvPr/>
        </p:nvCxnSpPr>
        <p:spPr>
          <a:xfrm flipH="1" flipV="1">
            <a:off x="2370667" y="4628443"/>
            <a:ext cx="1128889" cy="592667"/>
          </a:xfrm>
          <a:prstGeom prst="straightConnector1">
            <a:avLst/>
          </a:prstGeom>
          <a:noFill/>
          <a:ln w="25400" cap="flat">
            <a:solidFill>
              <a:schemeClr val="accent1"/>
            </a:solidFill>
            <a:prstDash val="solid"/>
            <a:round/>
            <a:tailEnd type="arrow"/>
          </a:ln>
          <a:effectLst>
            <a:outerShdw blurRad="38100" dist="20000" dir="5400000" rotWithShape="0">
              <a:srgbClr val="000000">
                <a:alpha val="38000"/>
              </a:srgbClr>
            </a:outerShdw>
          </a:effectLst>
          <a:sp3d/>
        </p:spPr>
        <p:style>
          <a:lnRef idx="0">
            <a:scrgbClr r="0" g="0" b="0"/>
          </a:lnRef>
          <a:fillRef idx="0">
            <a:scrgbClr r="0" g="0" b="0"/>
          </a:fillRef>
          <a:effectRef idx="0">
            <a:scrgbClr r="0" g="0" b="0"/>
          </a:effectRef>
          <a:fontRef idx="none"/>
        </p:style>
      </p:cxnSp>
      <p:sp>
        <p:nvSpPr>
          <p:cNvPr id="28" name="TextBox 27"/>
          <p:cNvSpPr txBox="1"/>
          <p:nvPr/>
        </p:nvSpPr>
        <p:spPr>
          <a:xfrm>
            <a:off x="4969593" y="2481996"/>
            <a:ext cx="4160623" cy="769439"/>
          </a:xfrm>
          <a:prstGeom prst="rect">
            <a:avLst/>
          </a:prstGeom>
          <a:ln w="12700">
            <a:miter lim="400000"/>
          </a:ln>
        </p:spPr>
        <p:txBody>
          <a:bodyPr lIns="45719" rIns="45719" anchor="ctr">
            <a:normAutofit/>
          </a:bodyPr>
          <a:lstStyle>
            <a:lvl1pPr algn="ctr">
              <a:defRPr sz="4400">
                <a:latin typeface="HanziPen TC Bold"/>
                <a:ea typeface="HanziPen TC Bold"/>
                <a:cs typeface="HanziPen TC Bold"/>
                <a:sym typeface="HanziPen TC Bold"/>
              </a:defRPr>
            </a:lvl1pPr>
            <a:lvl2pPr indent="0" algn="ctr">
              <a:defRPr sz="4400">
                <a:latin typeface="HanziPen TC Bold"/>
                <a:ea typeface="HanziPen TC Bold"/>
                <a:cs typeface="HanziPen TC Bold"/>
                <a:sym typeface="HanziPen TC Bold"/>
              </a:defRPr>
            </a:lvl2pPr>
            <a:lvl3pPr indent="0" algn="ctr">
              <a:defRPr sz="4400">
                <a:latin typeface="HanziPen TC Bold"/>
                <a:ea typeface="HanziPen TC Bold"/>
                <a:cs typeface="HanziPen TC Bold"/>
                <a:sym typeface="HanziPen TC Bold"/>
              </a:defRPr>
            </a:lvl3pPr>
            <a:lvl4pPr indent="0" algn="ctr">
              <a:defRPr sz="4400">
                <a:latin typeface="HanziPen TC Bold"/>
                <a:ea typeface="HanziPen TC Bold"/>
                <a:cs typeface="HanziPen TC Bold"/>
                <a:sym typeface="HanziPen TC Bold"/>
              </a:defRPr>
            </a:lvl4pPr>
            <a:lvl5pPr indent="0" algn="ctr">
              <a:defRPr sz="4400">
                <a:latin typeface="HanziPen TC Bold"/>
                <a:ea typeface="HanziPen TC Bold"/>
                <a:cs typeface="HanziPen TC Bold"/>
                <a:sym typeface="HanziPen TC Bold"/>
              </a:defRPr>
            </a:lvl5pPr>
            <a:lvl6pPr indent="0" algn="ctr">
              <a:defRPr sz="4400">
                <a:latin typeface="HanziPen TC Bold"/>
                <a:ea typeface="HanziPen TC Bold"/>
                <a:cs typeface="HanziPen TC Bold"/>
                <a:sym typeface="HanziPen TC Bold"/>
              </a:defRPr>
            </a:lvl6pPr>
            <a:lvl7pPr indent="0" algn="ctr">
              <a:defRPr sz="4400">
                <a:latin typeface="HanziPen TC Bold"/>
                <a:ea typeface="HanziPen TC Bold"/>
                <a:cs typeface="HanziPen TC Bold"/>
                <a:sym typeface="HanziPen TC Bold"/>
              </a:defRPr>
            </a:lvl7pPr>
            <a:lvl8pPr indent="0" algn="ctr">
              <a:defRPr sz="4400">
                <a:latin typeface="HanziPen TC Bold"/>
                <a:ea typeface="HanziPen TC Bold"/>
                <a:cs typeface="HanziPen TC Bold"/>
                <a:sym typeface="HanziPen TC Bold"/>
              </a:defRPr>
            </a:lvl8pPr>
            <a:lvl9pPr indent="0" algn="ctr">
              <a:defRPr sz="4400">
                <a:latin typeface="HanziPen TC Bold"/>
                <a:ea typeface="HanziPen TC Bold"/>
                <a:cs typeface="HanziPen TC Bold"/>
                <a:sym typeface="HanziPen TC Bold"/>
              </a:defRPr>
            </a:lvl9pPr>
          </a:lstStyle>
          <a:p>
            <a:r>
              <a:rPr lang="en-US" altLang="zh-TW"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2.</a:t>
            </a:r>
            <a:r>
              <a:rPr lang="zh-TW" altLang="en-US"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正向</a:t>
            </a:r>
            <a:r>
              <a:rPr lang="zh-TW" altLang="en-US" sz="3200" dirty="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理性的</a:t>
            </a:r>
            <a:r>
              <a:rPr lang="zh-TW" altLang="en-US" sz="3200" b="1" dirty="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思考</a:t>
            </a:r>
            <a:endParaRPr lang="en-US" sz="3200" b="1" dirty="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endParaRPr>
          </a:p>
        </p:txBody>
      </p:sp>
      <p:sp>
        <p:nvSpPr>
          <p:cNvPr id="29" name="TextBox 28"/>
          <p:cNvSpPr txBox="1"/>
          <p:nvPr/>
        </p:nvSpPr>
        <p:spPr>
          <a:xfrm>
            <a:off x="5367554" y="5446884"/>
            <a:ext cx="4160623" cy="769439"/>
          </a:xfrm>
          <a:prstGeom prst="rect">
            <a:avLst/>
          </a:prstGeom>
          <a:ln w="12700">
            <a:miter lim="400000"/>
          </a:ln>
        </p:spPr>
        <p:txBody>
          <a:bodyPr lIns="45719" rIns="45719" anchor="ctr">
            <a:normAutofit/>
          </a:bodyPr>
          <a:lstStyle>
            <a:lvl1pPr algn="ctr">
              <a:defRPr sz="4400">
                <a:latin typeface="HanziPen TC Bold"/>
                <a:ea typeface="HanziPen TC Bold"/>
                <a:cs typeface="HanziPen TC Bold"/>
                <a:sym typeface="HanziPen TC Bold"/>
              </a:defRPr>
            </a:lvl1pPr>
            <a:lvl2pPr indent="0" algn="ctr">
              <a:defRPr sz="4400">
                <a:latin typeface="HanziPen TC Bold"/>
                <a:ea typeface="HanziPen TC Bold"/>
                <a:cs typeface="HanziPen TC Bold"/>
                <a:sym typeface="HanziPen TC Bold"/>
              </a:defRPr>
            </a:lvl2pPr>
            <a:lvl3pPr indent="0" algn="ctr">
              <a:defRPr sz="4400">
                <a:latin typeface="HanziPen TC Bold"/>
                <a:ea typeface="HanziPen TC Bold"/>
                <a:cs typeface="HanziPen TC Bold"/>
                <a:sym typeface="HanziPen TC Bold"/>
              </a:defRPr>
            </a:lvl3pPr>
            <a:lvl4pPr indent="0" algn="ctr">
              <a:defRPr sz="4400">
                <a:latin typeface="HanziPen TC Bold"/>
                <a:ea typeface="HanziPen TC Bold"/>
                <a:cs typeface="HanziPen TC Bold"/>
                <a:sym typeface="HanziPen TC Bold"/>
              </a:defRPr>
            </a:lvl4pPr>
            <a:lvl5pPr indent="0" algn="ctr">
              <a:defRPr sz="4400">
                <a:latin typeface="HanziPen TC Bold"/>
                <a:ea typeface="HanziPen TC Bold"/>
                <a:cs typeface="HanziPen TC Bold"/>
                <a:sym typeface="HanziPen TC Bold"/>
              </a:defRPr>
            </a:lvl5pPr>
            <a:lvl6pPr indent="0" algn="ctr">
              <a:defRPr sz="4400">
                <a:latin typeface="HanziPen TC Bold"/>
                <a:ea typeface="HanziPen TC Bold"/>
                <a:cs typeface="HanziPen TC Bold"/>
                <a:sym typeface="HanziPen TC Bold"/>
              </a:defRPr>
            </a:lvl6pPr>
            <a:lvl7pPr indent="0" algn="ctr">
              <a:defRPr sz="4400">
                <a:latin typeface="HanziPen TC Bold"/>
                <a:ea typeface="HanziPen TC Bold"/>
                <a:cs typeface="HanziPen TC Bold"/>
                <a:sym typeface="HanziPen TC Bold"/>
              </a:defRPr>
            </a:lvl7pPr>
            <a:lvl8pPr indent="0" algn="ctr">
              <a:defRPr sz="4400">
                <a:latin typeface="HanziPen TC Bold"/>
                <a:ea typeface="HanziPen TC Bold"/>
                <a:cs typeface="HanziPen TC Bold"/>
                <a:sym typeface="HanziPen TC Bold"/>
              </a:defRPr>
            </a:lvl8pPr>
            <a:lvl9pPr indent="0" algn="ctr">
              <a:defRPr sz="4400">
                <a:latin typeface="HanziPen TC Bold"/>
                <a:ea typeface="HanziPen TC Bold"/>
                <a:cs typeface="HanziPen TC Bold"/>
                <a:sym typeface="HanziPen TC Bold"/>
              </a:defRPr>
            </a:lvl9pPr>
          </a:lstStyle>
          <a:p>
            <a:r>
              <a:rPr lang="en-US" altLang="zh-TW"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1.</a:t>
            </a:r>
            <a:r>
              <a:rPr lang="zh-TW" altLang="en-US" sz="3200" b="1"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情緒</a:t>
            </a:r>
            <a:r>
              <a:rPr lang="zh-TW" altLang="en-US"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流動不糾結</a:t>
            </a:r>
            <a:endParaRPr lang="en-US" sz="3200" dirty="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endParaRPr>
          </a:p>
        </p:txBody>
      </p:sp>
      <p:sp>
        <p:nvSpPr>
          <p:cNvPr id="30" name="TextBox 29"/>
          <p:cNvSpPr txBox="1"/>
          <p:nvPr/>
        </p:nvSpPr>
        <p:spPr>
          <a:xfrm>
            <a:off x="-287865" y="2951381"/>
            <a:ext cx="4160623" cy="769439"/>
          </a:xfrm>
          <a:prstGeom prst="rect">
            <a:avLst/>
          </a:prstGeom>
          <a:ln w="12700">
            <a:miter lim="400000"/>
          </a:ln>
        </p:spPr>
        <p:txBody>
          <a:bodyPr lIns="45719" rIns="45719" anchor="ctr">
            <a:normAutofit/>
          </a:bodyPr>
          <a:lstStyle>
            <a:lvl1pPr algn="ctr">
              <a:defRPr sz="4400">
                <a:latin typeface="HanziPen TC Bold"/>
                <a:ea typeface="HanziPen TC Bold"/>
                <a:cs typeface="HanziPen TC Bold"/>
                <a:sym typeface="HanziPen TC Bold"/>
              </a:defRPr>
            </a:lvl1pPr>
            <a:lvl2pPr indent="0" algn="ctr">
              <a:defRPr sz="4400">
                <a:latin typeface="HanziPen TC Bold"/>
                <a:ea typeface="HanziPen TC Bold"/>
                <a:cs typeface="HanziPen TC Bold"/>
                <a:sym typeface="HanziPen TC Bold"/>
              </a:defRPr>
            </a:lvl2pPr>
            <a:lvl3pPr indent="0" algn="ctr">
              <a:defRPr sz="4400">
                <a:latin typeface="HanziPen TC Bold"/>
                <a:ea typeface="HanziPen TC Bold"/>
                <a:cs typeface="HanziPen TC Bold"/>
                <a:sym typeface="HanziPen TC Bold"/>
              </a:defRPr>
            </a:lvl3pPr>
            <a:lvl4pPr indent="0" algn="ctr">
              <a:defRPr sz="4400">
                <a:latin typeface="HanziPen TC Bold"/>
                <a:ea typeface="HanziPen TC Bold"/>
                <a:cs typeface="HanziPen TC Bold"/>
                <a:sym typeface="HanziPen TC Bold"/>
              </a:defRPr>
            </a:lvl4pPr>
            <a:lvl5pPr indent="0" algn="ctr">
              <a:defRPr sz="4400">
                <a:latin typeface="HanziPen TC Bold"/>
                <a:ea typeface="HanziPen TC Bold"/>
                <a:cs typeface="HanziPen TC Bold"/>
                <a:sym typeface="HanziPen TC Bold"/>
              </a:defRPr>
            </a:lvl5pPr>
            <a:lvl6pPr indent="0" algn="ctr">
              <a:defRPr sz="4400">
                <a:latin typeface="HanziPen TC Bold"/>
                <a:ea typeface="HanziPen TC Bold"/>
                <a:cs typeface="HanziPen TC Bold"/>
                <a:sym typeface="HanziPen TC Bold"/>
              </a:defRPr>
            </a:lvl6pPr>
            <a:lvl7pPr indent="0" algn="ctr">
              <a:defRPr sz="4400">
                <a:latin typeface="HanziPen TC Bold"/>
                <a:ea typeface="HanziPen TC Bold"/>
                <a:cs typeface="HanziPen TC Bold"/>
                <a:sym typeface="HanziPen TC Bold"/>
              </a:defRPr>
            </a:lvl7pPr>
            <a:lvl8pPr indent="0" algn="ctr">
              <a:defRPr sz="4400">
                <a:latin typeface="HanziPen TC Bold"/>
                <a:ea typeface="HanziPen TC Bold"/>
                <a:cs typeface="HanziPen TC Bold"/>
                <a:sym typeface="HanziPen TC Bold"/>
              </a:defRPr>
            </a:lvl8pPr>
            <a:lvl9pPr indent="0" algn="ctr">
              <a:defRPr sz="4400">
                <a:latin typeface="HanziPen TC Bold"/>
                <a:ea typeface="HanziPen TC Bold"/>
                <a:cs typeface="HanziPen TC Bold"/>
                <a:sym typeface="HanziPen TC Bold"/>
              </a:defRPr>
            </a:lvl9pPr>
          </a:lstStyle>
          <a:p>
            <a:r>
              <a:rPr lang="en-US" altLang="zh-TW" sz="3200" dirty="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3</a:t>
            </a:r>
            <a:r>
              <a:rPr lang="en-US" altLang="zh-TW"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a:t>
            </a:r>
            <a:r>
              <a:rPr lang="zh-TW" altLang="en-US"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再忙也要</a:t>
            </a:r>
            <a:r>
              <a:rPr lang="zh-TW" altLang="en-US" sz="3200" b="1"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動</a:t>
            </a:r>
            <a:r>
              <a:rPr lang="zh-TW" altLang="en-US" sz="3200"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ㄘ</a:t>
            </a:r>
            <a:r>
              <a:rPr lang="zh-TW" altLang="en-US" sz="3200" b="1" dirty="0" smtClean="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動</a:t>
            </a:r>
            <a:endParaRPr lang="en-US" sz="3200" b="1" dirty="0">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Title 1"/>
          <p:cNvSpPr txBox="1">
            <a:spLocks noGrp="1"/>
          </p:cNvSpPr>
          <p:nvPr>
            <p:ph type="title"/>
          </p:nvPr>
        </p:nvSpPr>
        <p:spPr>
          <a:prstGeom prst="rect">
            <a:avLst/>
          </a:prstGeom>
        </p:spPr>
        <p:txBody>
          <a:bodyPr/>
          <a:lstStyle/>
          <a:p/>
        </p:txBody>
      </p:sp>
      <p:sp>
        <p:nvSpPr>
          <p:cNvPr id="147" name="Content Placeholder 2"/>
          <p:cNvSpPr txBox="1">
            <a:spLocks noGrp="1"/>
          </p:cNvSpPr>
          <p:nvPr>
            <p:ph type="body" idx="1"/>
          </p:nvPr>
        </p:nvSpPr>
        <p:spPr>
          <a:xfrm>
            <a:off x="457200" y="1600200"/>
            <a:ext cx="8229600" cy="4525963"/>
          </a:xfrm>
          <a:prstGeom prst="rect">
            <a:avLst/>
          </a:prstGeom>
        </p:spPr>
        <p:txBody>
          <a:bodyPr/>
          <a:lstStyle/>
          <a:p/>
        </p:txBody>
      </p:sp>
      <p:pic>
        <p:nvPicPr>
          <p:cNvPr id="148" name="Picture 3" descr="Picture 3"/>
          <p:cNvPicPr>
            <a:picLocks noChangeAspect="1"/>
          </p:cNvPicPr>
          <p:nvPr/>
        </p:nvPicPr>
        <p:blipFill>
          <a:blip r:embed="rId1"/>
          <a:stretch>
            <a:fillRect/>
          </a:stretch>
        </p:blipFill>
        <p:spPr>
          <a:xfrm>
            <a:off x="0" y="0"/>
            <a:ext cx="9144000" cy="6858000"/>
          </a:xfrm>
          <a:prstGeom prst="rect">
            <a:avLst/>
          </a:prstGeom>
          <a:ln w="12700">
            <a:miter lim="400000"/>
            <a:headEnd/>
            <a:tailEnd/>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Title 1"/>
          <p:cNvSpPr txBox="1">
            <a:spLocks noGrp="1"/>
          </p:cNvSpPr>
          <p:nvPr>
            <p:ph type="title"/>
          </p:nvPr>
        </p:nvSpPr>
        <p:spPr>
          <a:prstGeom prst="rect">
            <a:avLst/>
          </a:prstGeom>
        </p:spPr>
        <p:txBody>
          <a:bodyPr/>
          <a:lstStyle/>
          <a:p/>
        </p:txBody>
      </p:sp>
      <p:sp>
        <p:nvSpPr>
          <p:cNvPr id="156" name="Content Placeholder 2"/>
          <p:cNvSpPr txBox="1">
            <a:spLocks noGrp="1"/>
          </p:cNvSpPr>
          <p:nvPr>
            <p:ph type="body" idx="1"/>
          </p:nvPr>
        </p:nvSpPr>
        <p:spPr>
          <a:xfrm>
            <a:off x="457200" y="1600200"/>
            <a:ext cx="8229600" cy="4525963"/>
          </a:xfrm>
          <a:prstGeom prst="rect">
            <a:avLst/>
          </a:prstGeom>
        </p:spPr>
        <p:txBody>
          <a:bodyPr/>
          <a:lstStyle/>
          <a:p/>
        </p:txBody>
      </p:sp>
      <p:pic>
        <p:nvPicPr>
          <p:cNvPr id="157" name="Picture 3" descr="Picture 3"/>
          <p:cNvPicPr>
            <a:picLocks noChangeAspect="1"/>
          </p:cNvPicPr>
          <p:nvPr/>
        </p:nvPicPr>
        <p:blipFill>
          <a:blip r:embed="rId1"/>
          <a:stretch>
            <a:fillRect/>
          </a:stretch>
        </p:blipFill>
        <p:spPr>
          <a:xfrm>
            <a:off x="0" y="0"/>
            <a:ext cx="9144000" cy="6858000"/>
          </a:xfrm>
          <a:prstGeom prst="rect">
            <a:avLst/>
          </a:prstGeom>
          <a:ln w="12700">
            <a:miter lim="400000"/>
            <a:headEnd/>
            <a:tailEnd/>
          </a:ln>
        </p:spPr>
      </p:pic>
      <p:sp>
        <p:nvSpPr>
          <p:cNvPr id="158" name="Rectangle 4"/>
          <p:cNvSpPr/>
          <p:nvPr/>
        </p:nvSpPr>
        <p:spPr>
          <a:xfrm>
            <a:off x="6561374" y="5925963"/>
            <a:ext cx="2582626" cy="932038"/>
          </a:xfrm>
          <a:prstGeom prst="rect">
            <a:avLst/>
          </a:prstGeom>
          <a:solidFill>
            <a:srgbClr val="FFFFFF"/>
          </a:solidFill>
          <a:ln w="12700">
            <a:miter lim="400000"/>
          </a:ln>
        </p:spPr>
        <p:txBody>
          <a:bodyPr lIns="45719" rIns="45719" anchor="ctr"/>
          <a:lstStyle/>
          <a:p>
            <a:pPr algn="ct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冥想或專注呼吸練習</a:t>
            </a:r>
            <a:endParaRPr lang="en-US" dirty="0"/>
          </a:p>
        </p:txBody>
      </p:sp>
      <p:sp>
        <p:nvSpPr>
          <p:cNvPr id="3" name="Text Placeholder 2"/>
          <p:cNvSpPr>
            <a:spLocks noGrp="1"/>
          </p:cNvSpPr>
          <p:nvPr>
            <p:ph type="body" idx="1"/>
          </p:nvPr>
        </p:nvSpPr>
        <p:spPr/>
        <p:txBody>
          <a:bodyPr/>
          <a:lstStyle/>
          <a:p>
            <a:endParaRPr lang="en-US" dirty="0"/>
          </a:p>
        </p:txBody>
      </p:sp>
      <p:pic>
        <p:nvPicPr>
          <p:cNvPr id="4" name="Picture 3" descr="unnamed (1).jpg"/>
          <p:cNvPicPr>
            <a:picLocks noChangeAspect="1"/>
          </p:cNvPicPr>
          <p:nvPr/>
        </p:nvPicPr>
        <p:blipFill>
          <a:blip r:embed="rId1">
            <a:extLst>
              <a:ext uri="{BEBA8EAE-BF5A-486C-A8C5-ECC9F3942E4B}">
                <a14:imgProps xmlns:a14="http://schemas.microsoft.com/office/drawing/2010/main">
                  <a14:imgLayer r:embed="rId2">
                    <a14:imgEffect>
                      <a14:backgroundRemoval t="272" b="100000" l="586" r="99219"/>
                    </a14:imgEffect>
                  </a14:imgLayer>
                </a14:imgProps>
              </a:ext>
              <a:ext uri="{28A0092B-C50C-407E-A947-70E740481C1C}">
                <a14:useLocalDpi xmlns:a14="http://schemas.microsoft.com/office/drawing/2010/main" val="0"/>
              </a:ext>
            </a:extLst>
          </a:blip>
          <a:stretch>
            <a:fillRect/>
          </a:stretch>
        </p:blipFill>
        <p:spPr>
          <a:xfrm>
            <a:off x="1350693" y="1772024"/>
            <a:ext cx="6502400" cy="4673600"/>
          </a:xfrm>
          <a:prstGeom prst="rect">
            <a:avLst/>
          </a:prstGeom>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Title 1"/>
          <p:cNvSpPr txBox="1">
            <a:spLocks noGrp="1"/>
          </p:cNvSpPr>
          <p:nvPr>
            <p:ph type="title"/>
          </p:nvPr>
        </p:nvSpPr>
        <p:spPr>
          <a:prstGeom prst="rect">
            <a:avLst/>
          </a:prstGeom>
        </p:spPr>
        <p:txBody>
          <a:bodyPr/>
          <a:lstStyle/>
          <a:p/>
        </p:txBody>
      </p:sp>
      <p:sp>
        <p:nvSpPr>
          <p:cNvPr id="161" name="Content Placeholder 2"/>
          <p:cNvSpPr txBox="1">
            <a:spLocks noGrp="1"/>
          </p:cNvSpPr>
          <p:nvPr>
            <p:ph type="body" idx="1"/>
          </p:nvPr>
        </p:nvSpPr>
        <p:spPr>
          <a:xfrm>
            <a:off x="457200" y="1600200"/>
            <a:ext cx="8229600" cy="4525963"/>
          </a:xfrm>
          <a:prstGeom prst="rect">
            <a:avLst/>
          </a:prstGeom>
        </p:spPr>
        <p:txBody>
          <a:bodyPr/>
          <a:lstStyle/>
          <a:p/>
        </p:txBody>
      </p:sp>
      <p:pic>
        <p:nvPicPr>
          <p:cNvPr id="162" name="Picture 3" descr="Picture 3"/>
          <p:cNvPicPr>
            <a:picLocks noChangeAspect="1"/>
          </p:cNvPicPr>
          <p:nvPr/>
        </p:nvPicPr>
        <p:blipFill>
          <a:blip r:embed="rId1"/>
          <a:stretch>
            <a:fillRect/>
          </a:stretch>
        </p:blipFill>
        <p:spPr>
          <a:xfrm>
            <a:off x="0" y="0"/>
            <a:ext cx="9144000" cy="6858000"/>
          </a:xfrm>
          <a:prstGeom prst="rect">
            <a:avLst/>
          </a:prstGeom>
          <a:ln w="12700">
            <a:miter lim="400000"/>
            <a:headEnd/>
            <a:tailEnd/>
          </a:ln>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你知道哪些是事實？哪些是想法？</a:t>
            </a:r>
            <a:endParaRPr lang="en-US" dirty="0"/>
          </a:p>
        </p:txBody>
      </p:sp>
      <p:sp>
        <p:nvSpPr>
          <p:cNvPr id="3" name="Text Placeholder 2"/>
          <p:cNvSpPr>
            <a:spLocks noGrp="1"/>
          </p:cNvSpPr>
          <p:nvPr>
            <p:ph type="body" idx="1"/>
          </p:nvPr>
        </p:nvSpPr>
        <p:spPr>
          <a:xfrm>
            <a:off x="457200" y="1450781"/>
            <a:ext cx="8229600" cy="4436036"/>
          </a:xfrm>
        </p:spPr>
        <p:txBody>
          <a:bodyPr>
            <a:normAutofit/>
          </a:bodyPr>
          <a:lstStyle/>
          <a:p>
            <a:pPr marL="457200" indent="-457200">
              <a:lnSpc>
                <a:spcPct val="120000"/>
              </a:lnSpc>
              <a:buFont typeface="+mj-lt"/>
              <a:buAutoNum type="arabicPeriod"/>
            </a:pPr>
            <a:r>
              <a:rPr lang="zh-TW" altLang="en-US" sz="2400" dirty="0" smtClean="0"/>
              <a:t>線上教學使用網路和</a:t>
            </a:r>
            <a:r>
              <a:rPr lang="en-US" altLang="zh-TW" sz="2400" dirty="0" smtClean="0"/>
              <a:t>3C</a:t>
            </a:r>
            <a:r>
              <a:rPr lang="zh-TW" altLang="en-US" sz="2400" dirty="0" smtClean="0"/>
              <a:t>很讓我分心，學不好都是我生不逢時，太衰了。</a:t>
            </a:r>
            <a:endParaRPr lang="en-US" altLang="zh-TW" sz="2400" dirty="0" smtClean="0"/>
          </a:p>
          <a:p>
            <a:pPr marL="457200" indent="-457200">
              <a:lnSpc>
                <a:spcPct val="120000"/>
              </a:lnSpc>
              <a:buFont typeface="+mj-lt"/>
              <a:buAutoNum type="arabicPeriod"/>
            </a:pPr>
            <a:r>
              <a:rPr lang="zh-TW" altLang="en-US" sz="2400" dirty="0" smtClean="0"/>
              <a:t>我因為發燒到</a:t>
            </a:r>
            <a:r>
              <a:rPr lang="en-US" altLang="zh-TW" sz="2400" dirty="0" smtClean="0"/>
              <a:t>38</a:t>
            </a:r>
            <a:r>
              <a:rPr lang="zh-TW" altLang="en-US" sz="2400" dirty="0" smtClean="0"/>
              <a:t>度，被要求居家自我隔離。</a:t>
            </a:r>
            <a:endParaRPr lang="en-US" altLang="zh-TW" sz="2400" dirty="0" smtClean="0"/>
          </a:p>
          <a:p>
            <a:pPr marL="457200" indent="-457200">
              <a:lnSpc>
                <a:spcPct val="120000"/>
              </a:lnSpc>
              <a:buFont typeface="+mj-lt"/>
              <a:buAutoNum type="arabicPeriod"/>
            </a:pPr>
            <a:r>
              <a:rPr lang="zh-TW" altLang="en-US" sz="2400" dirty="0" smtClean="0"/>
              <a:t>我因為有疑似症狀要求延遲</a:t>
            </a:r>
            <a:r>
              <a:rPr lang="en-US" altLang="zh-TW" sz="2400" dirty="0" smtClean="0"/>
              <a:t>2</a:t>
            </a:r>
            <a:r>
              <a:rPr lang="zh-TW" altLang="en-US" sz="2400" dirty="0" smtClean="0"/>
              <a:t>周返校，我的學業會落後。</a:t>
            </a:r>
            <a:endParaRPr lang="en-US" altLang="zh-TW" sz="2400" dirty="0" smtClean="0"/>
          </a:p>
          <a:p>
            <a:pPr marL="457200" indent="-457200">
              <a:lnSpc>
                <a:spcPct val="120000"/>
              </a:lnSpc>
              <a:buFont typeface="+mj-lt"/>
              <a:buAutoNum type="arabicPeriod"/>
            </a:pPr>
            <a:r>
              <a:rPr lang="zh-TW" altLang="en-US" sz="2400" dirty="0" smtClean="0"/>
              <a:t>我們小區有確診病例，病情已經傳播到家門口，很危險。</a:t>
            </a:r>
            <a:endParaRPr lang="en-US" altLang="zh-TW" sz="2400" dirty="0" smtClean="0"/>
          </a:p>
          <a:p>
            <a:pPr marL="457200" indent="-457200">
              <a:lnSpc>
                <a:spcPct val="120000"/>
              </a:lnSpc>
              <a:buFont typeface="+mj-lt"/>
              <a:buAutoNum type="arabicPeriod"/>
            </a:pPr>
            <a:r>
              <a:rPr lang="zh-TW" altLang="en-US" sz="2400" dirty="0" smtClean="0"/>
              <a:t>因為疫情要待在家，只能讀書又不能出門真的活不下去。</a:t>
            </a:r>
            <a:endParaRPr lang="en-US" altLang="zh-TW" sz="2400" dirty="0" smtClean="0"/>
          </a:p>
          <a:p>
            <a:pPr marL="457200" indent="-457200">
              <a:lnSpc>
                <a:spcPct val="120000"/>
              </a:lnSpc>
              <a:buFont typeface="+mj-lt"/>
              <a:buAutoNum type="arabicPeriod"/>
            </a:pPr>
            <a:r>
              <a:rPr lang="zh-TW" altLang="en-US" sz="2400" dirty="0" smtClean="0"/>
              <a:t>不能告訴周圍的人我爺爺是湖北人，會被歧視。</a:t>
            </a:r>
            <a:endParaRPr lang="en-US" sz="2400" dirty="0"/>
          </a:p>
        </p:txBody>
      </p:sp>
      <p:sp>
        <p:nvSpPr>
          <p:cNvPr id="4" name="Rectangle 3"/>
          <p:cNvSpPr/>
          <p:nvPr/>
        </p:nvSpPr>
        <p:spPr>
          <a:xfrm>
            <a:off x="457201" y="5538566"/>
            <a:ext cx="8229600" cy="83099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1" vertOverflow="overflow" horzOverflow="overflow" vert="horz" wrap="square" lIns="45719" tIns="45719" rIns="45719" bIns="45719" numCol="1" spcCol="38100" rtlCol="0" anchor="ctr">
            <a:spAutoFit/>
          </a:bodyPr>
          <a:lstStyle/>
          <a:p>
            <a:pPr marL="0" marR="0" indent="0" algn="ctr" defTabSz="457200" rtl="0" fontAlgn="auto" latinLnBrk="0" hangingPunct="0">
              <a:lnSpc>
                <a:spcPct val="100000"/>
              </a:lnSpc>
              <a:spcBef>
                <a:spcPts val="0"/>
              </a:spcBef>
              <a:spcAft>
                <a:spcPts val="0"/>
              </a:spcAft>
              <a:buClrTx/>
              <a:buSzTx/>
              <a:buFontTx/>
              <a:buNone/>
            </a:pPr>
            <a:r>
              <a:rPr kumimoji="0" lang="en-US" sz="2400" b="1" i="0"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2</a:t>
            </a:r>
            <a:r>
              <a:rPr kumimoji="0" lang="zh-TW" altLang="en-US" sz="2400" b="1" i="0"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和</a:t>
            </a:r>
            <a:r>
              <a:rPr lang="en-US" altLang="zh-TW" sz="2400" b="1" dirty="0">
                <a:solidFill>
                  <a:srgbClr val="000000"/>
                </a:solidFill>
                <a:latin typeface="微軟正黑體" panose="020B0604030504040204" pitchFamily="34" charset="-120"/>
                <a:ea typeface="微軟正黑體" panose="020B0604030504040204" pitchFamily="34" charset="-120"/>
                <a:cs typeface="微軟正黑體" panose="020B0604030504040204" pitchFamily="34" charset="-120"/>
              </a:rPr>
              <a:t>4</a:t>
            </a:r>
            <a:r>
              <a:rPr kumimoji="0" lang="zh-TW" altLang="en-US" sz="2400" b="1" i="0"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是事實，其他選項是想法。</a:t>
            </a:r>
            <a:br>
              <a:rPr kumimoji="0" lang="en-US" altLang="zh-TW" sz="2400" b="1" i="0"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br>
            <a:r>
              <a:rPr kumimoji="0" lang="zh-TW" altLang="en-US" sz="2400" b="1" i="0"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這些想法造成負面情緒</a:t>
            </a:r>
            <a:r>
              <a:rPr kumimoji="0" lang="en-US" altLang="zh-TW" sz="2400" b="1" i="1"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a:t>
            </a:r>
            <a:r>
              <a:rPr kumimoji="0" lang="zh-TW" altLang="en-US" sz="2400" b="1" i="1"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焦慮、緊張</a:t>
            </a:r>
            <a:r>
              <a:rPr kumimoji="0" lang="en-US" altLang="zh-TW" sz="2400" b="1" i="1"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a:t>
            </a:r>
            <a:r>
              <a:rPr kumimoji="0" lang="zh-TW" altLang="en-US" sz="2400" b="1" i="0" u="none" strike="noStrike" cap="none" spc="0" normalizeH="0" baseline="0" dirty="0" smtClean="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rPr>
              <a:t>以及不理性的行動。</a:t>
            </a:r>
            <a:endParaRPr kumimoji="0" lang="en-US" sz="2400" b="1" i="0" u="none" strike="noStrike" cap="none" spc="0" normalizeH="0" baseline="0" dirty="0">
              <a:ln>
                <a:noFill/>
              </a:ln>
              <a:solidFill>
                <a:srgbClr val="000000"/>
              </a:solidFill>
              <a:effectLst/>
              <a:uFillTx/>
              <a:latin typeface="微軟正黑體" panose="020B0604030504040204" pitchFamily="34" charset="-120"/>
              <a:ea typeface="微軟正黑體" panose="020B0604030504040204" pitchFamily="34" charset="-120"/>
              <a:cs typeface="微軟正黑體" panose="020B0604030504040204" pitchFamily="34" charset="-120"/>
              <a:sym typeface="Calibri" panose="020F0502020204030204"/>
            </a:endParaRP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調節你的想法與多元化視角</a:t>
            </a:r>
            <a:endParaRPr lang="en-US" dirty="0"/>
          </a:p>
        </p:txBody>
      </p:sp>
      <p:sp>
        <p:nvSpPr>
          <p:cNvPr id="3" name="Text Placeholder 2"/>
          <p:cNvSpPr>
            <a:spLocks noGrp="1"/>
          </p:cNvSpPr>
          <p:nvPr>
            <p:ph type="body" idx="1"/>
          </p:nvPr>
        </p:nvSpPr>
        <p:spPr>
          <a:xfrm>
            <a:off x="322731" y="1417639"/>
            <a:ext cx="8462682" cy="5096713"/>
          </a:xfrm>
        </p:spPr>
        <p:txBody>
          <a:bodyPr>
            <a:normAutofit lnSpcReduction="10000"/>
          </a:bodyPr>
          <a:lstStyle/>
          <a:p>
            <a:pPr marL="0" indent="0">
              <a:lnSpc>
                <a:spcPct val="120000"/>
              </a:lnSpc>
              <a:buNone/>
            </a:pPr>
            <a:r>
              <a:rPr lang="en-US" dirty="0" smtClean="0">
                <a:solidFill>
                  <a:srgbClr val="FF0000"/>
                </a:solidFill>
              </a:rPr>
              <a:t>1.</a:t>
            </a:r>
            <a:r>
              <a:rPr lang="zh-TW" altLang="en-US" dirty="0" smtClean="0">
                <a:solidFill>
                  <a:srgbClr val="FF0000"/>
                </a:solidFill>
              </a:rPr>
              <a:t>不要類化事件、不要災難化事件</a:t>
            </a:r>
            <a:endParaRPr lang="en-US" altLang="zh-TW" dirty="0" smtClean="0">
              <a:solidFill>
                <a:srgbClr val="FF0000"/>
              </a:solidFill>
            </a:endParaRPr>
          </a:p>
          <a:p>
            <a:pPr>
              <a:lnSpc>
                <a:spcPct val="120000"/>
              </a:lnSpc>
            </a:pPr>
            <a:r>
              <a:rPr lang="en-US" altLang="zh-TW" dirty="0" smtClean="0"/>
              <a:t>『</a:t>
            </a:r>
            <a:r>
              <a:rPr lang="zh-TW" altLang="en-US" dirty="0" smtClean="0"/>
              <a:t>我擔心的事發生的機率是？</a:t>
            </a:r>
            <a:r>
              <a:rPr lang="en-US" altLang="zh-TW" dirty="0" smtClean="0"/>
              <a:t>』</a:t>
            </a:r>
            <a:endParaRPr lang="en-US" altLang="zh-TW" dirty="0" smtClean="0"/>
          </a:p>
          <a:p>
            <a:pPr>
              <a:lnSpc>
                <a:spcPct val="120000"/>
              </a:lnSpc>
            </a:pPr>
            <a:r>
              <a:rPr lang="en-US" altLang="zh-TW" dirty="0" smtClean="0"/>
              <a:t>『</a:t>
            </a:r>
            <a:r>
              <a:rPr lang="zh-TW" altLang="en-US" dirty="0" smtClean="0"/>
              <a:t>最壞的情況是什麼？發生可能性多少？</a:t>
            </a:r>
            <a:r>
              <a:rPr lang="en-US" altLang="zh-TW" dirty="0" smtClean="0"/>
              <a:t>』</a:t>
            </a:r>
            <a:endParaRPr lang="en-US" altLang="zh-TW" dirty="0" smtClean="0"/>
          </a:p>
          <a:p>
            <a:pPr marL="0" indent="0">
              <a:lnSpc>
                <a:spcPct val="120000"/>
              </a:lnSpc>
              <a:buNone/>
            </a:pPr>
            <a:r>
              <a:rPr lang="en-US" dirty="0" smtClean="0">
                <a:solidFill>
                  <a:srgbClr val="FF0000"/>
                </a:solidFill>
              </a:rPr>
              <a:t>2.</a:t>
            </a:r>
            <a:r>
              <a:rPr lang="zh-TW" altLang="en-US" dirty="0" smtClean="0">
                <a:solidFill>
                  <a:srgbClr val="FF0000"/>
                </a:solidFill>
              </a:rPr>
              <a:t>專注現在要做的事</a:t>
            </a:r>
            <a:endParaRPr lang="en-US" altLang="zh-TW" dirty="0" smtClean="0">
              <a:solidFill>
                <a:srgbClr val="FF0000"/>
              </a:solidFill>
            </a:endParaRPr>
          </a:p>
          <a:p>
            <a:pPr>
              <a:lnSpc>
                <a:spcPct val="120000"/>
              </a:lnSpc>
            </a:pPr>
            <a:r>
              <a:rPr lang="zh-TW" altLang="en-US" dirty="0" smtClean="0"/>
              <a:t>憂鬱或焦慮情緒可能來自你不斷沈浸在悲傷、痛苦、後悔的事件反覆思考。</a:t>
            </a:r>
            <a:endParaRPr lang="en-US" altLang="zh-TW" dirty="0" smtClean="0"/>
          </a:p>
          <a:p>
            <a:pPr>
              <a:lnSpc>
                <a:spcPct val="120000"/>
              </a:lnSpc>
            </a:pPr>
            <a:r>
              <a:rPr lang="zh-TW" altLang="en-US" dirty="0" smtClean="0"/>
              <a:t>利用可以讓你轉換注意力的事情：遊戲、打球、打掃、看書、寫字</a:t>
            </a:r>
            <a:r>
              <a:rPr lang="en-US" altLang="zh-TW" dirty="0" smtClean="0"/>
              <a:t>⋯⋯</a:t>
            </a:r>
            <a:r>
              <a:rPr lang="zh-TW" altLang="en-US" dirty="0" smtClean="0"/>
              <a:t>，專注當下。</a:t>
            </a:r>
            <a:endParaRPr lang="en-US" dirty="0"/>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調節你的想法與多元化視角</a:t>
            </a:r>
            <a:endParaRPr lang="en-US" dirty="0"/>
          </a:p>
        </p:txBody>
      </p:sp>
      <p:sp>
        <p:nvSpPr>
          <p:cNvPr id="3" name="Text Placeholder 2"/>
          <p:cNvSpPr>
            <a:spLocks noGrp="1"/>
          </p:cNvSpPr>
          <p:nvPr>
            <p:ph type="body" idx="1"/>
          </p:nvPr>
        </p:nvSpPr>
        <p:spPr>
          <a:xfrm>
            <a:off x="322731" y="1417639"/>
            <a:ext cx="8462682" cy="5096713"/>
          </a:xfrm>
        </p:spPr>
        <p:txBody>
          <a:bodyPr>
            <a:normAutofit lnSpcReduction="10000"/>
          </a:bodyPr>
          <a:lstStyle/>
          <a:p>
            <a:pPr marL="0" indent="0">
              <a:lnSpc>
                <a:spcPct val="120000"/>
              </a:lnSpc>
              <a:buNone/>
            </a:pPr>
            <a:r>
              <a:rPr lang="en-US" dirty="0">
                <a:solidFill>
                  <a:srgbClr val="FF0000"/>
                </a:solidFill>
              </a:rPr>
              <a:t>3</a:t>
            </a:r>
            <a:r>
              <a:rPr lang="en-US" dirty="0" smtClean="0">
                <a:solidFill>
                  <a:srgbClr val="FF0000"/>
                </a:solidFill>
              </a:rPr>
              <a:t>.</a:t>
            </a:r>
            <a:r>
              <a:rPr lang="zh-TW" altLang="en-US" dirty="0" smtClean="0">
                <a:solidFill>
                  <a:srgbClr val="FF0000"/>
                </a:solidFill>
              </a:rPr>
              <a:t>自我鼓勵、積極自我對話</a:t>
            </a:r>
            <a:endParaRPr lang="en-US" altLang="zh-TW" dirty="0" smtClean="0">
              <a:solidFill>
                <a:srgbClr val="FF0000"/>
              </a:solidFill>
            </a:endParaRPr>
          </a:p>
          <a:p>
            <a:pPr>
              <a:lnSpc>
                <a:spcPct val="120000"/>
              </a:lnSpc>
            </a:pPr>
            <a:r>
              <a:rPr lang="en-US" altLang="zh-TW" dirty="0" smtClean="0"/>
              <a:t>『</a:t>
            </a:r>
            <a:r>
              <a:rPr lang="zh-TW" altLang="en-US" dirty="0" smtClean="0"/>
              <a:t>我每天都堅持背單字</a:t>
            </a:r>
            <a:r>
              <a:rPr lang="en-US" altLang="zh-TW" dirty="0" smtClean="0"/>
              <a:t>5</a:t>
            </a:r>
            <a:r>
              <a:rPr lang="zh-TW" altLang="en-US" dirty="0" smtClean="0"/>
              <a:t>個和閱讀英文文章，這不容易，我很努力。</a:t>
            </a:r>
            <a:r>
              <a:rPr lang="en-US" altLang="zh-TW" dirty="0" smtClean="0"/>
              <a:t>』</a:t>
            </a:r>
            <a:endParaRPr lang="en-US" altLang="zh-TW" dirty="0" smtClean="0"/>
          </a:p>
          <a:p>
            <a:pPr>
              <a:lnSpc>
                <a:spcPct val="120000"/>
              </a:lnSpc>
            </a:pPr>
            <a:r>
              <a:rPr lang="en-US" altLang="zh-TW" dirty="0" smtClean="0"/>
              <a:t>『</a:t>
            </a:r>
            <a:r>
              <a:rPr lang="zh-TW" altLang="en-US" dirty="0" smtClean="0"/>
              <a:t>今天的我比昨天多運動了一小時，運動有助記憶能力的進步。我比昨天更好了。</a:t>
            </a:r>
            <a:r>
              <a:rPr lang="en-US" altLang="zh-TW" dirty="0" smtClean="0"/>
              <a:t>』</a:t>
            </a:r>
            <a:endParaRPr lang="en-US" altLang="zh-TW" dirty="0" smtClean="0"/>
          </a:p>
          <a:p>
            <a:pPr marL="0" indent="0">
              <a:lnSpc>
                <a:spcPct val="120000"/>
              </a:lnSpc>
              <a:buNone/>
            </a:pPr>
            <a:r>
              <a:rPr lang="en-US" dirty="0">
                <a:solidFill>
                  <a:srgbClr val="FF0000"/>
                </a:solidFill>
              </a:rPr>
              <a:t>4</a:t>
            </a:r>
            <a:r>
              <a:rPr lang="en-US" dirty="0" smtClean="0">
                <a:solidFill>
                  <a:srgbClr val="FF0000"/>
                </a:solidFill>
              </a:rPr>
              <a:t>.</a:t>
            </a:r>
            <a:r>
              <a:rPr lang="zh-TW" altLang="en-US" dirty="0" smtClean="0">
                <a:solidFill>
                  <a:srgbClr val="FF0000"/>
                </a:solidFill>
              </a:rPr>
              <a:t>權衡利弊得失</a:t>
            </a:r>
            <a:endParaRPr lang="en-US" altLang="zh-TW" dirty="0" smtClean="0">
              <a:solidFill>
                <a:srgbClr val="FF0000"/>
              </a:solidFill>
            </a:endParaRPr>
          </a:p>
          <a:p>
            <a:pPr>
              <a:lnSpc>
                <a:spcPct val="120000"/>
              </a:lnSpc>
            </a:pPr>
            <a:r>
              <a:rPr lang="zh-TW" altLang="en-US" dirty="0" smtClean="0"/>
              <a:t>在做事之前可利用</a:t>
            </a:r>
            <a:r>
              <a:rPr lang="en-US" altLang="zh-TW" dirty="0" smtClean="0"/>
              <a:t>SWOT</a:t>
            </a:r>
            <a:r>
              <a:rPr lang="zh-TW" altLang="en-US" dirty="0" smtClean="0"/>
              <a:t>分析讓自己理性決策，避免讓自己感到後悔或不舒適。</a:t>
            </a:r>
            <a:endParaRPr lang="en-US" dirty="0"/>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Title 1"/>
          <p:cNvSpPr txBox="1">
            <a:spLocks noGrp="1"/>
          </p:cNvSpPr>
          <p:nvPr>
            <p:ph type="title"/>
          </p:nvPr>
        </p:nvSpPr>
        <p:spPr>
          <a:prstGeom prst="rect">
            <a:avLst/>
          </a:prstGeom>
        </p:spPr>
        <p:txBody>
          <a:bodyPr/>
          <a:lstStyle/>
          <a:p/>
        </p:txBody>
      </p:sp>
      <p:sp>
        <p:nvSpPr>
          <p:cNvPr id="169" name="Content Placeholder 2"/>
          <p:cNvSpPr txBox="1">
            <a:spLocks noGrp="1"/>
          </p:cNvSpPr>
          <p:nvPr>
            <p:ph type="body" idx="1"/>
          </p:nvPr>
        </p:nvSpPr>
        <p:spPr>
          <a:xfrm>
            <a:off x="457200" y="1600200"/>
            <a:ext cx="8229600" cy="4525963"/>
          </a:xfrm>
          <a:prstGeom prst="rect">
            <a:avLst/>
          </a:prstGeom>
        </p:spPr>
        <p:txBody>
          <a:bodyPr/>
          <a:lstStyle/>
          <a:p/>
        </p:txBody>
      </p:sp>
      <p:pic>
        <p:nvPicPr>
          <p:cNvPr id="170" name="Picture 4" descr="Picture 4"/>
          <p:cNvPicPr>
            <a:picLocks noChangeAspect="1"/>
          </p:cNvPicPr>
          <p:nvPr/>
        </p:nvPicPr>
        <p:blipFill>
          <a:blip r:embed="rId1"/>
          <a:stretch>
            <a:fillRect/>
          </a:stretch>
        </p:blipFill>
        <p:spPr>
          <a:xfrm>
            <a:off x="0" y="0"/>
            <a:ext cx="9144000" cy="6858000"/>
          </a:xfrm>
          <a:prstGeom prst="rect">
            <a:avLst/>
          </a:prstGeom>
          <a:ln w="12700">
            <a:miter lim="400000"/>
            <a:headEnd/>
            <a:tailEnd/>
          </a:ln>
        </p:spPr>
      </p:pic>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好眠的方法</a:t>
            </a:r>
            <a:endParaRPr lang="en-US" dirty="0"/>
          </a:p>
        </p:txBody>
      </p:sp>
      <p:sp>
        <p:nvSpPr>
          <p:cNvPr id="3" name="Text Placeholder 2"/>
          <p:cNvSpPr>
            <a:spLocks noGrp="1"/>
          </p:cNvSpPr>
          <p:nvPr>
            <p:ph type="body" idx="1"/>
          </p:nvPr>
        </p:nvSpPr>
        <p:spPr>
          <a:xfrm>
            <a:off x="2425700" y="1734670"/>
            <a:ext cx="6207312" cy="1432858"/>
          </a:xfrm>
        </p:spPr>
        <p:txBody>
          <a:bodyPr/>
          <a:lstStyle/>
          <a:p>
            <a:pPr marL="0" indent="0">
              <a:buNone/>
            </a:pPr>
            <a:r>
              <a:rPr lang="en-US" altLang="zh-TW" dirty="0" smtClean="0"/>
              <a:t>1.</a:t>
            </a:r>
            <a:r>
              <a:rPr lang="zh-TW" altLang="en-US" dirty="0" smtClean="0"/>
              <a:t>停止、預備</a:t>
            </a:r>
            <a:endParaRPr lang="en-US" altLang="zh-TW" dirty="0" smtClean="0"/>
          </a:p>
          <a:p>
            <a:pPr marL="0" indent="0">
              <a:buNone/>
            </a:pPr>
            <a:r>
              <a:rPr lang="zh-TW" altLang="en-US" sz="2000" dirty="0" smtClean="0"/>
              <a:t>睡前一小時關閉</a:t>
            </a:r>
            <a:r>
              <a:rPr lang="en-US" altLang="zh-TW" sz="2000" dirty="0" smtClean="0"/>
              <a:t>3C</a:t>
            </a:r>
            <a:r>
              <a:rPr lang="zh-TW" altLang="en-US" sz="2000" dirty="0" smtClean="0"/>
              <a:t>產品，讓自己慢慢安靜準備睡覺覺</a:t>
            </a:r>
            <a:endParaRPr lang="en-US" sz="2000" dirty="0"/>
          </a:p>
        </p:txBody>
      </p:sp>
      <p:pic>
        <p:nvPicPr>
          <p:cNvPr id="4" name="Picture 3" descr="螢幕快照 2020-02-25 21.02.53.png"/>
          <p:cNvPicPr>
            <a:picLocks noChangeAspect="1"/>
          </p:cNvPicPr>
          <p:nvPr/>
        </p:nvPicPr>
        <p:blipFill>
          <a:blip r:embed="rId1">
            <a:extLst>
              <a:ext uri="{BEBA8EAE-BF5A-486C-A8C5-ECC9F3942E4B}">
                <a14:imgProps xmlns:a14="http://schemas.microsoft.com/office/drawing/2010/main">
                  <a14:imgLayer r:embed="rId2">
                    <a14:imgEffect>
                      <a14:backgroundRemoval t="0" b="100000" l="9091" r="88811"/>
                    </a14:imgEffect>
                  </a14:imgLayer>
                </a14:imgProps>
              </a:ext>
              <a:ext uri="{28A0092B-C50C-407E-A947-70E740481C1C}">
                <a14:useLocalDpi xmlns:a14="http://schemas.microsoft.com/office/drawing/2010/main" val="0"/>
              </a:ext>
            </a:extLst>
          </a:blip>
          <a:stretch>
            <a:fillRect/>
          </a:stretch>
        </p:blipFill>
        <p:spPr>
          <a:xfrm>
            <a:off x="561787" y="5075520"/>
            <a:ext cx="1816100" cy="1676400"/>
          </a:xfrm>
          <a:prstGeom prst="rect">
            <a:avLst/>
          </a:prstGeom>
        </p:spPr>
      </p:pic>
      <p:pic>
        <p:nvPicPr>
          <p:cNvPr id="5" name="Picture 4" descr="螢幕快照 2020-02-25 21.02.48.png"/>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76728" y="3257179"/>
            <a:ext cx="1727200" cy="1803400"/>
          </a:xfrm>
          <a:prstGeom prst="rect">
            <a:avLst/>
          </a:prstGeom>
        </p:spPr>
      </p:pic>
      <p:pic>
        <p:nvPicPr>
          <p:cNvPr id="6" name="Picture 5" descr="螢幕快照 2020-02-25 21.02.43.png"/>
          <p:cNvPicPr>
            <a:picLocks noChangeAspect="1"/>
          </p:cNvPicPr>
          <p:nvPr/>
        </p:nvPicPr>
        <p:blipFill>
          <a:blip r:embed="rId5">
            <a:extLst>
              <a:ext uri="{BEBA8EAE-BF5A-486C-A8C5-ECC9F3942E4B}">
                <a14:imgProps xmlns:a14="http://schemas.microsoft.com/office/drawing/2010/main">
                  <a14:imgLayer r:embed="rId6">
                    <a14:imgEffect>
                      <a14:backgroundRemoval t="1527" b="100000" l="9032" r="89032"/>
                    </a14:imgEffect>
                  </a14:imgLayer>
                </a14:imgProps>
              </a:ext>
              <a:ext uri="{28A0092B-C50C-407E-A947-70E740481C1C}">
                <a14:useLocalDpi xmlns:a14="http://schemas.microsoft.com/office/drawing/2010/main" val="0"/>
              </a:ext>
            </a:extLst>
          </a:blip>
          <a:stretch>
            <a:fillRect/>
          </a:stretch>
        </p:blipFill>
        <p:spPr>
          <a:xfrm>
            <a:off x="457200" y="1600200"/>
            <a:ext cx="1968500" cy="1663700"/>
          </a:xfrm>
          <a:prstGeom prst="rect">
            <a:avLst/>
          </a:prstGeom>
        </p:spPr>
      </p:pic>
      <p:sp>
        <p:nvSpPr>
          <p:cNvPr id="7" name="Text Placeholder 2"/>
          <p:cNvSpPr txBox="1"/>
          <p:nvPr/>
        </p:nvSpPr>
        <p:spPr>
          <a:xfrm>
            <a:off x="2428690" y="3470816"/>
            <a:ext cx="6258110" cy="1432858"/>
          </a:xfrm>
          <a:prstGeom prst="rect">
            <a:avLst/>
          </a:prstGeom>
          <a:ln w="12700">
            <a:miter lim="400000"/>
          </a:ln>
        </p:spPr>
        <p:txBody>
          <a:bodyPr lIns="45719" rIns="45719">
            <a:normAutofit fontScale="92500" lnSpcReduction="20000"/>
          </a:bodyPr>
          <a:lstStyle>
            <a:lvl1pPr marL="342900" marR="0" indent="-3429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1pPr>
            <a:lvl2pPr marL="783590" marR="0" indent="-32639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2pPr>
            <a:lvl3pPr marL="1219200" marR="0" indent="-3048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3pPr>
            <a:lvl4pPr marL="1737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4pPr>
            <a:lvl5pPr marL="21945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5pPr>
            <a:lvl6pPr marL="26517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6pPr>
            <a:lvl7pPr marL="31089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7pPr>
            <a:lvl8pPr marL="35661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8pPr>
            <a:lvl9pPr marL="4023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9pPr>
          </a:lstStyle>
          <a:p>
            <a:pPr marL="0" indent="0">
              <a:buFont typeface="Arial" panose="020B0604020202020204"/>
              <a:buNone/>
            </a:pPr>
            <a:r>
              <a:rPr lang="en-US" altLang="zh-TW" dirty="0">
                <a:latin typeface="微軟正黑體" panose="020B0604030504040204" pitchFamily="34" charset="-120"/>
                <a:ea typeface="微軟正黑體" panose="020B0604030504040204" pitchFamily="34" charset="-120"/>
                <a:cs typeface="微軟正黑體" panose="020B0604030504040204" pitchFamily="34" charset="-120"/>
              </a:rPr>
              <a:t>2</a:t>
            </a:r>
            <a:r>
              <a:rPr lang="en-US" altLang="zh-TW" dirty="0" smtClean="0">
                <a:latin typeface="微軟正黑體" panose="020B0604030504040204" pitchFamily="34" charset="-120"/>
                <a:ea typeface="微軟正黑體" panose="020B0604030504040204" pitchFamily="34" charset="-120"/>
                <a:cs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cs typeface="微軟正黑體" panose="020B0604030504040204" pitchFamily="34" charset="-120"/>
              </a:rPr>
              <a:t>舒緩、放鬆、腹式呼吸</a:t>
            </a:r>
            <a:endParaRPr lang="en-US" altLang="zh-TW" dirty="0" smtClean="0">
              <a:latin typeface="微軟正黑體" panose="020B0604030504040204" pitchFamily="34" charset="-120"/>
              <a:ea typeface="微軟正黑體" panose="020B0604030504040204" pitchFamily="34" charset="-120"/>
              <a:cs typeface="微軟正黑體" panose="020B0604030504040204" pitchFamily="34" charset="-120"/>
            </a:endParaRPr>
          </a:p>
          <a:p>
            <a:pPr marL="0" indent="0">
              <a:buFont typeface="Arial" panose="020B0604020202020204"/>
              <a:buNone/>
            </a:pPr>
            <a:r>
              <a:rPr lang="zh-TW" altLang="en-US" sz="2000" dirty="0" smtClean="0">
                <a:latin typeface="微軟正黑體" panose="020B0604030504040204" pitchFamily="34" charset="-120"/>
                <a:ea typeface="微軟正黑體" panose="020B0604030504040204" pitchFamily="34" charset="-120"/>
                <a:cs typeface="微軟正黑體" panose="020B0604030504040204" pitchFamily="34" charset="-120"/>
              </a:rPr>
              <a:t>舒服坐姿或躺姿、輕柔音樂加香氛、專注呼吸上節奏、緩緩吸氣慢慢吐。肌肉放鬆：按按眼周、搥搥肩頸、揉揉小腿</a:t>
            </a:r>
            <a:endParaRPr lang="en-US" sz="2000" dirty="0">
              <a:latin typeface="微軟正黑體" panose="020B0604030504040204" pitchFamily="34" charset="-120"/>
              <a:ea typeface="微軟正黑體" panose="020B0604030504040204" pitchFamily="34" charset="-120"/>
              <a:cs typeface="微軟正黑體" panose="020B0604030504040204" pitchFamily="34" charset="-120"/>
            </a:endParaRPr>
          </a:p>
        </p:txBody>
      </p:sp>
      <p:sp>
        <p:nvSpPr>
          <p:cNvPr id="8" name="Text Placeholder 2"/>
          <p:cNvSpPr txBox="1"/>
          <p:nvPr/>
        </p:nvSpPr>
        <p:spPr>
          <a:xfrm>
            <a:off x="2443631" y="5224930"/>
            <a:ext cx="6207312" cy="1432858"/>
          </a:xfrm>
          <a:prstGeom prst="rect">
            <a:avLst/>
          </a:prstGeom>
          <a:ln w="12700">
            <a:miter lim="400000"/>
          </a:ln>
        </p:spPr>
        <p:txBody>
          <a:bodyPr lIns="45719" rIns="45719">
            <a:normAutofit/>
          </a:bodyPr>
          <a:lstStyle>
            <a:lvl1pPr marL="342900" marR="0" indent="-3429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1pPr>
            <a:lvl2pPr marL="783590" marR="0" indent="-32639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2pPr>
            <a:lvl3pPr marL="1219200" marR="0" indent="-30480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3pPr>
            <a:lvl4pPr marL="1737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4pPr>
            <a:lvl5pPr marL="21945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5pPr>
            <a:lvl6pPr marL="26517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6pPr>
            <a:lvl7pPr marL="31089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7pPr>
            <a:lvl8pPr marL="35661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8pPr>
            <a:lvl9pPr marL="4023360" marR="0" indent="-365760" algn="l" defTabSz="457200" rtl="0" latinLnBrk="0">
              <a:lnSpc>
                <a:spcPct val="100000"/>
              </a:lnSpc>
              <a:spcBef>
                <a:spcPts val="700"/>
              </a:spcBef>
              <a:spcAft>
                <a:spcPts val="0"/>
              </a:spcAft>
              <a:buClrTx/>
              <a:buSzPct val="100000"/>
              <a:buFont typeface="Arial" panose="020B0604020202020204"/>
              <a:buChar char="•"/>
              <a:defRPr sz="3200" b="0" i="0" u="none" strike="noStrike" cap="none" spc="0" baseline="0">
                <a:solidFill>
                  <a:srgbClr val="000000"/>
                </a:solidFill>
                <a:uFillTx/>
                <a:latin typeface="HanziPen TC Regular"/>
                <a:ea typeface="HanziPen TC Regular"/>
                <a:cs typeface="HanziPen TC Regular"/>
                <a:sym typeface="HanziPen TC Regular"/>
              </a:defRPr>
            </a:lvl9pPr>
          </a:lstStyle>
          <a:p>
            <a:pPr marL="0" indent="0">
              <a:buFont typeface="Arial" panose="020B0604020202020204"/>
              <a:buNone/>
            </a:pPr>
            <a:r>
              <a:rPr lang="en-US" altLang="zh-TW" dirty="0">
                <a:latin typeface="微軟正黑體" panose="020B0604030504040204" pitchFamily="34" charset="-120"/>
                <a:ea typeface="微軟正黑體" panose="020B0604030504040204" pitchFamily="34" charset="-120"/>
                <a:cs typeface="微軟正黑體" panose="020B0604030504040204" pitchFamily="34" charset="-120"/>
              </a:rPr>
              <a:t>3</a:t>
            </a:r>
            <a:r>
              <a:rPr lang="en-US" altLang="zh-TW" dirty="0" smtClean="0">
                <a:latin typeface="微軟正黑體" panose="020B0604030504040204" pitchFamily="34" charset="-120"/>
                <a:ea typeface="微軟正黑體" panose="020B0604030504040204" pitchFamily="34" charset="-120"/>
                <a:cs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cs typeface="微軟正黑體" panose="020B0604030504040204" pitchFamily="34" charset="-120"/>
              </a:rPr>
              <a:t>規律作息</a:t>
            </a:r>
            <a:endParaRPr lang="en-US" altLang="zh-TW" dirty="0" smtClean="0">
              <a:latin typeface="微軟正黑體" panose="020B0604030504040204" pitchFamily="34" charset="-120"/>
              <a:ea typeface="微軟正黑體" panose="020B0604030504040204" pitchFamily="34" charset="-120"/>
              <a:cs typeface="微軟正黑體" panose="020B0604030504040204" pitchFamily="34" charset="-120"/>
            </a:endParaRPr>
          </a:p>
          <a:p>
            <a:pPr marL="0" indent="0">
              <a:buFont typeface="Arial" panose="020B0604020202020204"/>
              <a:buNone/>
            </a:pPr>
            <a:r>
              <a:rPr lang="zh-TW" altLang="en-US" sz="2000" dirty="0" smtClean="0">
                <a:latin typeface="微軟正黑體" panose="020B0604030504040204" pitchFamily="34" charset="-120"/>
                <a:ea typeface="微軟正黑體" panose="020B0604030504040204" pitchFamily="34" charset="-120"/>
                <a:cs typeface="微軟正黑體" panose="020B0604030504040204" pitchFamily="34" charset="-120"/>
              </a:rPr>
              <a:t>定時定量的睡眠時間、維持睡眠品質、良好睡眠提升免疫力</a:t>
            </a:r>
            <a:endParaRPr lang="en-US" sz="2000" dirty="0">
              <a:latin typeface="微軟正黑體" panose="020B0604030504040204" pitchFamily="34" charset="-120"/>
              <a:ea typeface="微軟正黑體" panose="020B0604030504040204" pitchFamily="34" charset="-120"/>
              <a:cs typeface="微軟正黑體" panose="020B0604030504040204" pitchFamily="34" charset="-120"/>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22312" y="4899953"/>
            <a:ext cx="7772401" cy="1362075"/>
          </a:xfrm>
        </p:spPr>
        <p:txBody>
          <a:bodyPr/>
          <a:lstStyle/>
          <a:p>
            <a:pPr algn="ctr"/>
            <a:r>
              <a:rPr lang="zh-TW" altLang="en-US" dirty="0" smtClean="0"/>
              <a:t>分享一個降低緊張的方法</a:t>
            </a:r>
            <a:endParaRPr lang="en-US" dirty="0"/>
          </a:p>
        </p:txBody>
      </p:sp>
      <p:sp>
        <p:nvSpPr>
          <p:cNvPr id="5" name="Text Placeholder 4"/>
          <p:cNvSpPr>
            <a:spLocks noGrp="1"/>
          </p:cNvSpPr>
          <p:nvPr>
            <p:ph type="body" sz="quarter" idx="1"/>
          </p:nvPr>
        </p:nvSpPr>
        <p:spPr/>
        <p:txBody>
          <a:bodyPr/>
          <a:lstStyle/>
          <a:p>
            <a:endParaRPr lang="en-US"/>
          </a:p>
        </p:txBody>
      </p:sp>
      <p:pic>
        <p:nvPicPr>
          <p:cNvPr id="6" name="Picture 5" descr="unnamed (2).jpg"/>
          <p:cNvPicPr>
            <a:picLocks noChangeAspect="1"/>
          </p:cNvPicPr>
          <p:nvPr/>
        </p:nvPicPr>
        <p:blipFill>
          <a:blip r:embed="rId1">
            <a:extLst>
              <a:ext uri="{BEBA8EAE-BF5A-486C-A8C5-ECC9F3942E4B}">
                <a14:imgProps xmlns:a14="http://schemas.microsoft.com/office/drawing/2010/main">
                  <a14:imgLayer r:embed="rId2">
                    <a14:imgEffect>
                      <a14:backgroundRemoval t="391" b="100000" l="0" r="99545"/>
                    </a14:imgEffect>
                  </a14:imgLayer>
                </a14:imgProps>
              </a:ext>
              <a:ext uri="{28A0092B-C50C-407E-A947-70E740481C1C}">
                <a14:useLocalDpi xmlns:a14="http://schemas.microsoft.com/office/drawing/2010/main" val="0"/>
              </a:ext>
            </a:extLst>
          </a:blip>
          <a:stretch>
            <a:fillRect/>
          </a:stretch>
        </p:blipFill>
        <p:spPr>
          <a:xfrm>
            <a:off x="2584822" y="289922"/>
            <a:ext cx="3884706" cy="4520385"/>
          </a:xfrm>
          <a:prstGeom prst="rect">
            <a:avLst/>
          </a:prstGeom>
        </p:spPr>
      </p:pic>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b="1" dirty="0" smtClean="0">
                <a:solidFill>
                  <a:srgbClr val="FF0000"/>
                </a:solidFill>
              </a:rPr>
              <a:t>按照計畫去完成</a:t>
            </a:r>
            <a:endParaRPr lang="en-US" b="1" dirty="0">
              <a:solidFill>
                <a:srgbClr val="FF0000"/>
              </a:solidFill>
            </a:endParaRPr>
          </a:p>
        </p:txBody>
      </p:sp>
      <p:sp>
        <p:nvSpPr>
          <p:cNvPr id="3" name="Text Placeholder 2"/>
          <p:cNvSpPr>
            <a:spLocks noGrp="1"/>
          </p:cNvSpPr>
          <p:nvPr>
            <p:ph type="body" idx="1"/>
          </p:nvPr>
        </p:nvSpPr>
        <p:spPr/>
        <p:txBody>
          <a:bodyPr/>
          <a:lstStyle/>
          <a:p>
            <a:pPr>
              <a:lnSpc>
                <a:spcPct val="120000"/>
              </a:lnSpc>
            </a:pPr>
            <a:r>
              <a:rPr lang="zh-TW" altLang="en-US" dirty="0" smtClean="0"/>
              <a:t>為了降低緊張，增加安心感，請安排自己做一件事的每日進度。</a:t>
            </a:r>
            <a:endParaRPr lang="en-US" altLang="zh-TW" dirty="0" smtClean="0"/>
          </a:p>
          <a:p>
            <a:pPr>
              <a:lnSpc>
                <a:spcPct val="120000"/>
              </a:lnSpc>
            </a:pPr>
            <a:r>
              <a:rPr lang="zh-TW" altLang="en-US" dirty="0" smtClean="0"/>
              <a:t>為了提升身體健康與正向的感受，請不要對自己苛求，請持續做讓自己開心的事。</a:t>
            </a:r>
            <a:endParaRPr lang="en-US" altLang="zh-TW" dirty="0" smtClean="0"/>
          </a:p>
        </p:txBody>
      </p:sp>
      <p:pic>
        <p:nvPicPr>
          <p:cNvPr id="5" name="Picture 4" descr="2017-07-02.jpg"/>
          <p:cNvPicPr>
            <a:picLocks noChangeAspect="1"/>
          </p:cNvPicPr>
          <p:nvPr/>
        </p:nvPicPr>
        <p:blipFill rotWithShape="1">
          <a:blip r:embed="rId1">
            <a:extLst>
              <a:ext uri="{28A0092B-C50C-407E-A947-70E740481C1C}">
                <a14:useLocalDpi xmlns:a14="http://schemas.microsoft.com/office/drawing/2010/main" val="0"/>
              </a:ext>
            </a:extLst>
          </a:blip>
          <a:srcRect t="44736"/>
          <a:stretch>
            <a:fillRect/>
          </a:stretch>
        </p:blipFill>
        <p:spPr>
          <a:xfrm>
            <a:off x="0" y="4213412"/>
            <a:ext cx="9144000" cy="2644588"/>
          </a:xfrm>
          <a:prstGeom prst="rect">
            <a:avLst/>
          </a:prstGeom>
        </p:spPr>
      </p:pic>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b="1" dirty="0" smtClean="0">
                <a:solidFill>
                  <a:srgbClr val="FF0000"/>
                </a:solidFill>
              </a:rPr>
              <a:t>按照計畫去完成</a:t>
            </a:r>
            <a:endParaRPr lang="en-US" b="1" dirty="0">
              <a:solidFill>
                <a:srgbClr val="FF0000"/>
              </a:solidFill>
            </a:endParaRPr>
          </a:p>
        </p:txBody>
      </p:sp>
      <p:sp>
        <p:nvSpPr>
          <p:cNvPr id="3" name="Text Placeholder 2"/>
          <p:cNvSpPr>
            <a:spLocks noGrp="1"/>
          </p:cNvSpPr>
          <p:nvPr>
            <p:ph type="body" idx="1"/>
          </p:nvPr>
        </p:nvSpPr>
        <p:spPr>
          <a:xfrm>
            <a:off x="457200" y="1435849"/>
            <a:ext cx="8229600" cy="4525963"/>
          </a:xfrm>
        </p:spPr>
        <p:txBody>
          <a:bodyPr/>
          <a:lstStyle/>
          <a:p>
            <a:pPr>
              <a:lnSpc>
                <a:spcPct val="120000"/>
              </a:lnSpc>
            </a:pPr>
            <a:r>
              <a:rPr lang="zh-TW" altLang="en-US" dirty="0"/>
              <a:t>提供</a:t>
            </a:r>
            <a:r>
              <a:rPr lang="zh-TW" altLang="en-US" dirty="0" smtClean="0"/>
              <a:t>一個善用</a:t>
            </a:r>
            <a:r>
              <a:rPr lang="en-US" altLang="zh-TW" dirty="0" smtClean="0"/>
              <a:t>3C</a:t>
            </a:r>
            <a:r>
              <a:rPr lang="zh-TW" altLang="en-US" dirty="0" smtClean="0"/>
              <a:t>的</a:t>
            </a:r>
            <a:r>
              <a:rPr lang="en-US" altLang="zh-TW" dirty="0"/>
              <a:t>Tips</a:t>
            </a:r>
            <a:r>
              <a:rPr lang="zh-TW" altLang="en-US" dirty="0"/>
              <a:t>：</a:t>
            </a:r>
            <a:endParaRPr lang="en-US" altLang="zh-TW" dirty="0"/>
          </a:p>
          <a:p>
            <a:pPr>
              <a:lnSpc>
                <a:spcPct val="120000"/>
              </a:lnSpc>
            </a:pPr>
            <a:r>
              <a:rPr lang="zh-TW" altLang="en-US" dirty="0"/>
              <a:t>利用</a:t>
            </a:r>
            <a:r>
              <a:rPr lang="en-US" altLang="zh-TW" dirty="0"/>
              <a:t>APP</a:t>
            </a:r>
            <a:r>
              <a:rPr lang="zh-TW" altLang="en-US" dirty="0"/>
              <a:t>降低手機使用，增加專心的</a:t>
            </a:r>
            <a:r>
              <a:rPr lang="zh-TW" altLang="en-US" dirty="0" smtClean="0"/>
              <a:t>可能。</a:t>
            </a:r>
            <a:endParaRPr lang="en-US" altLang="zh-TW" dirty="0" smtClean="0"/>
          </a:p>
          <a:p>
            <a:pPr>
              <a:lnSpc>
                <a:spcPct val="120000"/>
              </a:lnSpc>
            </a:pPr>
            <a:r>
              <a:rPr lang="zh-TW" altLang="en-US" dirty="0" smtClean="0"/>
              <a:t>利用</a:t>
            </a:r>
            <a:r>
              <a:rPr lang="en-US" altLang="zh-TW" dirty="0" smtClean="0"/>
              <a:t>APP</a:t>
            </a:r>
            <a:r>
              <a:rPr lang="zh-TW" altLang="en-US" dirty="0" smtClean="0"/>
              <a:t>計劃每日讀書</a:t>
            </a:r>
            <a:endParaRPr lang="en-US" altLang="zh-TW" dirty="0" smtClean="0"/>
          </a:p>
          <a:p>
            <a:pPr>
              <a:lnSpc>
                <a:spcPct val="120000"/>
              </a:lnSpc>
            </a:pPr>
            <a:r>
              <a:rPr lang="zh-TW" altLang="en-US" dirty="0" smtClean="0"/>
              <a:t>利用</a:t>
            </a:r>
            <a:r>
              <a:rPr lang="en-US" altLang="zh-TW" dirty="0" smtClean="0"/>
              <a:t>APP</a:t>
            </a:r>
            <a:r>
              <a:rPr lang="zh-TW" altLang="en-US" dirty="0" smtClean="0"/>
              <a:t>監控讀書時間，並進行檢討。</a:t>
            </a:r>
            <a:endParaRPr lang="en-US" dirty="0"/>
          </a:p>
        </p:txBody>
      </p:sp>
      <p:pic>
        <p:nvPicPr>
          <p:cNvPr id="4" name="Picture 3" descr="螢幕快照 2020-03-29 21.27.52.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02130" y="4243291"/>
            <a:ext cx="4181981" cy="2198221"/>
          </a:xfrm>
          <a:prstGeom prst="rect">
            <a:avLst/>
          </a:prstGeom>
        </p:spPr>
      </p:pic>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91120735-flat-telephone-icon-black-retro-phone.jp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298820"/>
            <a:ext cx="9144000" cy="9144000"/>
          </a:xfrm>
          <a:prstGeom prst="rect">
            <a:avLst/>
          </a:prstGeom>
        </p:spPr>
      </p:pic>
      <p:sp>
        <p:nvSpPr>
          <p:cNvPr id="4" name="Title 3"/>
          <p:cNvSpPr>
            <a:spLocks noGrp="1"/>
          </p:cNvSpPr>
          <p:nvPr>
            <p:ph type="title"/>
          </p:nvPr>
        </p:nvSpPr>
        <p:spPr>
          <a:xfrm>
            <a:off x="871722" y="895720"/>
            <a:ext cx="7772401" cy="1362075"/>
          </a:xfrm>
        </p:spPr>
        <p:txBody>
          <a:bodyPr/>
          <a:lstStyle/>
          <a:p>
            <a:pPr algn="ctr"/>
            <a:r>
              <a:rPr lang="zh-TW" altLang="en-US" dirty="0" smtClean="0"/>
              <a:t>在線心理諮詢電話</a:t>
            </a:r>
            <a:endParaRPr lang="en-US" dirty="0"/>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dirty="0" smtClean="0"/>
              <a:t>網外互打（中國）</a:t>
            </a:r>
            <a:endParaRPr lang="en-US" dirty="0"/>
          </a:p>
        </p:txBody>
      </p:sp>
      <p:sp>
        <p:nvSpPr>
          <p:cNvPr id="3" name="Text Placeholder 2"/>
          <p:cNvSpPr>
            <a:spLocks noGrp="1"/>
          </p:cNvSpPr>
          <p:nvPr>
            <p:ph type="body" idx="1"/>
          </p:nvPr>
        </p:nvSpPr>
        <p:spPr>
          <a:xfrm>
            <a:off x="195376" y="1298864"/>
            <a:ext cx="8759354" cy="4525963"/>
          </a:xfrm>
        </p:spPr>
        <p:txBody>
          <a:bodyPr/>
          <a:lstStyle/>
          <a:p>
            <a:r>
              <a:rPr lang="zh-TW" altLang="en-US" dirty="0" smtClean="0"/>
              <a:t>上海市精神衛生中心：</a:t>
            </a:r>
            <a:r>
              <a:rPr lang="en-US" altLang="zh-TW" dirty="0" smtClean="0"/>
              <a:t>021123205</a:t>
            </a:r>
            <a:br>
              <a:rPr lang="en-US" altLang="zh-TW" dirty="0" smtClean="0"/>
            </a:br>
            <a:r>
              <a:rPr lang="en-US" altLang="zh-TW" dirty="0" smtClean="0"/>
              <a:t>(</a:t>
            </a:r>
            <a:r>
              <a:rPr lang="zh-TW" altLang="en-US" dirty="0" smtClean="0"/>
              <a:t>週一三五日為</a:t>
            </a:r>
            <a:r>
              <a:rPr lang="en-US" altLang="zh-TW" dirty="0" smtClean="0"/>
              <a:t>8-22</a:t>
            </a:r>
            <a:r>
              <a:rPr lang="zh-TW" altLang="en-US" dirty="0" smtClean="0"/>
              <a:t>時，週二四六</a:t>
            </a:r>
            <a:r>
              <a:rPr lang="en-US" altLang="zh-TW" dirty="0" smtClean="0"/>
              <a:t>24</a:t>
            </a:r>
            <a:r>
              <a:rPr lang="zh-TW" altLang="en-US" dirty="0" smtClean="0"/>
              <a:t>小時</a:t>
            </a:r>
            <a:r>
              <a:rPr lang="en-US" altLang="zh-TW" dirty="0" smtClean="0"/>
              <a:t>)</a:t>
            </a:r>
            <a:endParaRPr lang="en-US" altLang="zh-TW" dirty="0" smtClean="0"/>
          </a:p>
          <a:p>
            <a:endParaRPr lang="en-US" altLang="zh-TW" dirty="0" smtClean="0"/>
          </a:p>
          <a:p>
            <a:r>
              <a:rPr lang="zh-TW" altLang="en-US" dirty="0" smtClean="0"/>
              <a:t>蘇州市心理衛生中心：</a:t>
            </a:r>
            <a:r>
              <a:rPr lang="en-US" altLang="zh-TW" dirty="0" smtClean="0"/>
              <a:t>0512123204</a:t>
            </a:r>
            <a:br>
              <a:rPr lang="en-US" altLang="zh-TW" dirty="0" smtClean="0"/>
            </a:br>
            <a:r>
              <a:rPr lang="en-US" altLang="zh-TW" dirty="0" smtClean="0"/>
              <a:t>(24</a:t>
            </a:r>
            <a:r>
              <a:rPr lang="zh-TW" altLang="en-US" dirty="0" smtClean="0"/>
              <a:t>小時</a:t>
            </a:r>
            <a:r>
              <a:rPr lang="en-US" altLang="zh-TW" dirty="0" smtClean="0"/>
              <a:t>)						051265791001</a:t>
            </a:r>
            <a:endParaRPr lang="en-US" altLang="zh-TW" dirty="0" smtClean="0"/>
          </a:p>
          <a:p>
            <a:endParaRPr lang="en-US" altLang="zh-TW" dirty="0" smtClean="0"/>
          </a:p>
          <a:p>
            <a:r>
              <a:rPr lang="zh-TW" altLang="en-US" dirty="0" smtClean="0"/>
              <a:t>其餘地區請微信掃描查詢：</a:t>
            </a:r>
            <a:endParaRPr lang="en-US" dirty="0"/>
          </a:p>
        </p:txBody>
      </p:sp>
      <p:pic>
        <p:nvPicPr>
          <p:cNvPr id="5" name="Picture 4" descr="螢幕快照 2020-02-16 22.59.33.png"/>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5597268" y="4114208"/>
            <a:ext cx="2755580" cy="2636171"/>
          </a:xfrm>
          <a:prstGeom prst="rect">
            <a:avLst/>
          </a:prstGeom>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Calibri" panose="020F05020202040302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1831</Words>
  <Application>WPS 演示</Application>
  <PresentationFormat>如螢幕大小 (4:3)</PresentationFormat>
  <Paragraphs>163</Paragraphs>
  <Slides>33</Slides>
  <Notes>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33</vt:i4>
      </vt:variant>
    </vt:vector>
  </HeadingPairs>
  <TitlesOfParts>
    <vt:vector size="48" baseType="lpstr">
      <vt:lpstr>Arial</vt:lpstr>
      <vt:lpstr>SimSun</vt:lpstr>
      <vt:lpstr>Wingdings</vt:lpstr>
      <vt:lpstr>Calibri</vt:lpstr>
      <vt:lpstr>微軟正黑體</vt:lpstr>
      <vt:lpstr>HanziPen TC Bold</vt:lpstr>
      <vt:lpstr>Arial</vt:lpstr>
      <vt:lpstr>HanziPen TC Regular</vt:lpstr>
      <vt:lpstr>Microsoft YaHei</vt:lpstr>
      <vt:lpstr>Arial Unicode MS</vt:lpstr>
      <vt:lpstr>魂心</vt:lpstr>
      <vt:lpstr>Calibri Light</vt:lpstr>
      <vt:lpstr>王漢宗中楷體注音</vt:lpstr>
      <vt:lpstr>文鼎標楷注音</vt:lpstr>
      <vt:lpstr>Office Theme</vt:lpstr>
      <vt:lpstr>你好我好心安好</vt:lpstr>
      <vt:lpstr>先想一想最近的自己⋯⋯ 是怎麼樣的心情？</vt:lpstr>
      <vt:lpstr>如果你不確定自己的狀態，我們使用以下評量來簡易評估自己吧！</vt:lpstr>
      <vt:lpstr>簡易新冠肺炎反應評量表</vt:lpstr>
      <vt:lpstr>評分時間</vt:lpstr>
      <vt:lpstr>了解自己想一想</vt:lpstr>
      <vt:lpstr>先說說有關covid-19</vt:lpstr>
      <vt:lpstr>PowerPoint 演示文稿</vt:lpstr>
      <vt:lpstr>PowerPoint 演示文稿</vt:lpstr>
      <vt:lpstr>面對疫情你可以⋯⋯</vt:lpstr>
      <vt:lpstr>一、正確掌握疫情資訊</vt:lpstr>
      <vt:lpstr>二、關照自己需求有四安</vt:lpstr>
      <vt:lpstr>三、維持生活步調⋯⋯</vt:lpstr>
      <vt:lpstr>延長寒假你都做了一些什麼事呢？</vt:lpstr>
      <vt:lpstr>難以維持平常固定作息的感覺</vt:lpstr>
      <vt:lpstr>你是應對挑戰或是逃避呢？</vt:lpstr>
      <vt:lpstr>無論面對疫情或是讀書</vt:lpstr>
      <vt:lpstr>幫助面對壓力的好方法</vt:lpstr>
      <vt:lpstr>三大主軸：</vt:lpstr>
      <vt:lpstr>PowerPoint 演示文稿</vt:lpstr>
      <vt:lpstr>PowerPoint 演示文稿</vt:lpstr>
      <vt:lpstr>冥想或專注呼吸練習</vt:lpstr>
      <vt:lpstr>PowerPoint 演示文稿</vt:lpstr>
      <vt:lpstr>你知道哪些是事實？哪些是想法？</vt:lpstr>
      <vt:lpstr>調節你的想法與多元化視角</vt:lpstr>
      <vt:lpstr>調節你的想法與多元化視角</vt:lpstr>
      <vt:lpstr>PowerPoint 演示文稿</vt:lpstr>
      <vt:lpstr>好眠的方法</vt:lpstr>
      <vt:lpstr>分享一個降低緊張的方法</vt:lpstr>
      <vt:lpstr>按照計畫去完成</vt:lpstr>
      <vt:lpstr>按照計畫去完成</vt:lpstr>
      <vt:lpstr>在線心理諮詢電話</vt:lpstr>
      <vt:lpstr>網外互打（中國）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Fio爵</cp:lastModifiedBy>
  <cp:revision>43</cp:revision>
  <dcterms:created xsi:type="dcterms:W3CDTF">2020-04-08T01:37:01Z</dcterms:created>
  <dcterms:modified xsi:type="dcterms:W3CDTF">2020-04-08T01:41:36Z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